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83" r:id="rId3"/>
    <p:sldId id="265" r:id="rId4"/>
    <p:sldId id="274" r:id="rId5"/>
    <p:sldId id="263" r:id="rId6"/>
    <p:sldId id="278" r:id="rId7"/>
    <p:sldId id="264" r:id="rId8"/>
    <p:sldId id="257" r:id="rId9"/>
    <p:sldId id="269" r:id="rId10"/>
    <p:sldId id="271" r:id="rId11"/>
    <p:sldId id="260" r:id="rId12"/>
    <p:sldId id="267" r:id="rId13"/>
    <p:sldId id="268" r:id="rId14"/>
    <p:sldId id="277" r:id="rId15"/>
    <p:sldId id="272" r:id="rId16"/>
    <p:sldId id="280" r:id="rId17"/>
    <p:sldId id="258" r:id="rId18"/>
    <p:sldId id="276" r:id="rId19"/>
    <p:sldId id="282" r:id="rId20"/>
    <p:sldId id="273" r:id="rId21"/>
    <p:sldId id="275" r:id="rId22"/>
    <p:sldId id="26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160"/>
    <a:srgbClr val="DEA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p:restoredTop sz="96327"/>
  </p:normalViewPr>
  <p:slideViewPr>
    <p:cSldViewPr snapToGrid="0" snapToObjects="1">
      <p:cViewPr varScale="1">
        <p:scale>
          <a:sx n="103" d="100"/>
          <a:sy n="103" d="100"/>
        </p:scale>
        <p:origin x="20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CAFBD-A768-47B4-9AB1-F304966C44D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C4DC176-D5BA-4C4D-9EF8-B55CBB1C567B}">
      <dgm:prSet/>
      <dgm:spPr/>
      <dgm:t>
        <a:bodyPr/>
        <a:lstStyle/>
        <a:p>
          <a:r>
            <a:rPr lang="en-GB"/>
            <a:t>Brief overview of GP CPCS service</a:t>
          </a:r>
          <a:endParaRPr lang="en-US"/>
        </a:p>
      </dgm:t>
    </dgm:pt>
    <dgm:pt modelId="{C6B7C8F0-1C5F-4CA8-A748-97DF2E8E8A7F}" type="parTrans" cxnId="{6BE75ED4-D2C0-4AC9-8F03-F95316E12CE1}">
      <dgm:prSet/>
      <dgm:spPr/>
      <dgm:t>
        <a:bodyPr/>
        <a:lstStyle/>
        <a:p>
          <a:endParaRPr lang="en-US"/>
        </a:p>
      </dgm:t>
    </dgm:pt>
    <dgm:pt modelId="{81E06CB2-9740-4848-98A6-695E34DDF694}" type="sibTrans" cxnId="{6BE75ED4-D2C0-4AC9-8F03-F95316E12CE1}">
      <dgm:prSet/>
      <dgm:spPr/>
      <dgm:t>
        <a:bodyPr/>
        <a:lstStyle/>
        <a:p>
          <a:endParaRPr lang="en-US"/>
        </a:p>
      </dgm:t>
    </dgm:pt>
    <dgm:pt modelId="{5F8C9C8D-8449-4760-9311-DFB1B07945F4}">
      <dgm:prSet/>
      <dgm:spPr/>
      <dgm:t>
        <a:bodyPr/>
        <a:lstStyle/>
        <a:p>
          <a:r>
            <a:rPr lang="en-GB"/>
            <a:t>Annex F requirements </a:t>
          </a:r>
          <a:endParaRPr lang="en-US"/>
        </a:p>
      </dgm:t>
    </dgm:pt>
    <dgm:pt modelId="{700A959E-3C7D-48F7-AC2A-CCACBF5B5850}" type="parTrans" cxnId="{42425F45-D996-4B4B-9CF1-5A386CE60B95}">
      <dgm:prSet/>
      <dgm:spPr/>
      <dgm:t>
        <a:bodyPr/>
        <a:lstStyle/>
        <a:p>
          <a:endParaRPr lang="en-US"/>
        </a:p>
      </dgm:t>
    </dgm:pt>
    <dgm:pt modelId="{37C4FAFB-CCC7-42A5-A2DE-A59B6D475B63}" type="sibTrans" cxnId="{42425F45-D996-4B4B-9CF1-5A386CE60B95}">
      <dgm:prSet/>
      <dgm:spPr/>
      <dgm:t>
        <a:bodyPr/>
        <a:lstStyle/>
        <a:p>
          <a:endParaRPr lang="en-US"/>
        </a:p>
      </dgm:t>
    </dgm:pt>
    <dgm:pt modelId="{1CCE473A-F11B-40FE-A8A2-39F858B8D948}">
      <dgm:prSet/>
      <dgm:spPr/>
      <dgm:t>
        <a:bodyPr/>
        <a:lstStyle/>
        <a:p>
          <a:r>
            <a:rPr lang="en-GB"/>
            <a:t>Local engagement</a:t>
          </a:r>
          <a:endParaRPr lang="en-US"/>
        </a:p>
      </dgm:t>
    </dgm:pt>
    <dgm:pt modelId="{2B2D183E-8DAC-4C4C-A17C-DD0CB3CB2D17}" type="parTrans" cxnId="{2D81C497-02B5-48FA-A591-81026AFB4E52}">
      <dgm:prSet/>
      <dgm:spPr/>
      <dgm:t>
        <a:bodyPr/>
        <a:lstStyle/>
        <a:p>
          <a:endParaRPr lang="en-US"/>
        </a:p>
      </dgm:t>
    </dgm:pt>
    <dgm:pt modelId="{C374C631-37B1-42A5-9E98-5431FC3A6BC6}" type="sibTrans" cxnId="{2D81C497-02B5-48FA-A591-81026AFB4E52}">
      <dgm:prSet/>
      <dgm:spPr/>
      <dgm:t>
        <a:bodyPr/>
        <a:lstStyle/>
        <a:p>
          <a:endParaRPr lang="en-US"/>
        </a:p>
      </dgm:t>
    </dgm:pt>
    <dgm:pt modelId="{4B509D9A-A931-458D-915F-622933E7490C}">
      <dgm:prSet/>
      <dgm:spPr/>
      <dgm:t>
        <a:bodyPr/>
        <a:lstStyle/>
        <a:p>
          <a:r>
            <a:rPr lang="en-GB"/>
            <a:t>Local referral pathways</a:t>
          </a:r>
          <a:endParaRPr lang="en-US"/>
        </a:p>
      </dgm:t>
    </dgm:pt>
    <dgm:pt modelId="{8FAE6441-327A-469C-BDC9-225098EA91C3}" type="parTrans" cxnId="{C6A4ED4D-5F82-4AD4-9414-441D4FF3CD5B}">
      <dgm:prSet/>
      <dgm:spPr/>
      <dgm:t>
        <a:bodyPr/>
        <a:lstStyle/>
        <a:p>
          <a:endParaRPr lang="en-US"/>
        </a:p>
      </dgm:t>
    </dgm:pt>
    <dgm:pt modelId="{A39244EF-48C6-4F35-9222-98D13D0ACC1A}" type="sibTrans" cxnId="{C6A4ED4D-5F82-4AD4-9414-441D4FF3CD5B}">
      <dgm:prSet/>
      <dgm:spPr/>
      <dgm:t>
        <a:bodyPr/>
        <a:lstStyle/>
        <a:p>
          <a:endParaRPr lang="en-US"/>
        </a:p>
      </dgm:t>
    </dgm:pt>
    <dgm:pt modelId="{69221CB6-9F60-41EF-BC62-6D17EC9E1F4F}">
      <dgm:prSet/>
      <dgm:spPr/>
      <dgm:t>
        <a:bodyPr/>
        <a:lstStyle/>
        <a:p>
          <a:r>
            <a:rPr lang="en-GB"/>
            <a:t>Questions</a:t>
          </a:r>
          <a:endParaRPr lang="en-US"/>
        </a:p>
      </dgm:t>
    </dgm:pt>
    <dgm:pt modelId="{8E6789CF-883F-4152-8B0C-1D4406489FFC}" type="parTrans" cxnId="{4BEB2EC8-F817-454C-8312-0EAAAFAE6833}">
      <dgm:prSet/>
      <dgm:spPr/>
      <dgm:t>
        <a:bodyPr/>
        <a:lstStyle/>
        <a:p>
          <a:endParaRPr lang="en-US"/>
        </a:p>
      </dgm:t>
    </dgm:pt>
    <dgm:pt modelId="{5F28CBB0-AD43-4919-9DEF-284104C1B9B7}" type="sibTrans" cxnId="{4BEB2EC8-F817-454C-8312-0EAAAFAE6833}">
      <dgm:prSet/>
      <dgm:spPr/>
      <dgm:t>
        <a:bodyPr/>
        <a:lstStyle/>
        <a:p>
          <a:endParaRPr lang="en-US"/>
        </a:p>
      </dgm:t>
    </dgm:pt>
    <dgm:pt modelId="{5530DE91-8A77-4B0D-B067-CDC586A81A00}" type="pres">
      <dgm:prSet presAssocID="{BE8CAFBD-A768-47B4-9AB1-F304966C44DB}" presName="linear" presStyleCnt="0">
        <dgm:presLayoutVars>
          <dgm:animLvl val="lvl"/>
          <dgm:resizeHandles val="exact"/>
        </dgm:presLayoutVars>
      </dgm:prSet>
      <dgm:spPr/>
    </dgm:pt>
    <dgm:pt modelId="{3EB8CF5A-AD29-4200-829C-C07A925D28BF}" type="pres">
      <dgm:prSet presAssocID="{4C4DC176-D5BA-4C4D-9EF8-B55CBB1C567B}" presName="parentText" presStyleLbl="node1" presStyleIdx="0" presStyleCnt="5">
        <dgm:presLayoutVars>
          <dgm:chMax val="0"/>
          <dgm:bulletEnabled val="1"/>
        </dgm:presLayoutVars>
      </dgm:prSet>
      <dgm:spPr/>
    </dgm:pt>
    <dgm:pt modelId="{DECBF364-6B4E-4451-A266-15309FD1B8C7}" type="pres">
      <dgm:prSet presAssocID="{81E06CB2-9740-4848-98A6-695E34DDF694}" presName="spacer" presStyleCnt="0"/>
      <dgm:spPr/>
    </dgm:pt>
    <dgm:pt modelId="{3D3C2E7D-8063-4DDD-8F60-945C2E8CB0D8}" type="pres">
      <dgm:prSet presAssocID="{5F8C9C8D-8449-4760-9311-DFB1B07945F4}" presName="parentText" presStyleLbl="node1" presStyleIdx="1" presStyleCnt="5">
        <dgm:presLayoutVars>
          <dgm:chMax val="0"/>
          <dgm:bulletEnabled val="1"/>
        </dgm:presLayoutVars>
      </dgm:prSet>
      <dgm:spPr/>
    </dgm:pt>
    <dgm:pt modelId="{AA0FC3A9-F4FA-4004-B2C5-6B20205B8267}" type="pres">
      <dgm:prSet presAssocID="{37C4FAFB-CCC7-42A5-A2DE-A59B6D475B63}" presName="spacer" presStyleCnt="0"/>
      <dgm:spPr/>
    </dgm:pt>
    <dgm:pt modelId="{033EA1BC-ADEC-49F5-9AE1-95B643598EA9}" type="pres">
      <dgm:prSet presAssocID="{1CCE473A-F11B-40FE-A8A2-39F858B8D948}" presName="parentText" presStyleLbl="node1" presStyleIdx="2" presStyleCnt="5">
        <dgm:presLayoutVars>
          <dgm:chMax val="0"/>
          <dgm:bulletEnabled val="1"/>
        </dgm:presLayoutVars>
      </dgm:prSet>
      <dgm:spPr/>
    </dgm:pt>
    <dgm:pt modelId="{12D5695C-0BBA-40F8-A4EB-08C6CC3DDF04}" type="pres">
      <dgm:prSet presAssocID="{C374C631-37B1-42A5-9E98-5431FC3A6BC6}" presName="spacer" presStyleCnt="0"/>
      <dgm:spPr/>
    </dgm:pt>
    <dgm:pt modelId="{C54F7604-8A8B-40EE-ADC1-843A72E54A3F}" type="pres">
      <dgm:prSet presAssocID="{4B509D9A-A931-458D-915F-622933E7490C}" presName="parentText" presStyleLbl="node1" presStyleIdx="3" presStyleCnt="5">
        <dgm:presLayoutVars>
          <dgm:chMax val="0"/>
          <dgm:bulletEnabled val="1"/>
        </dgm:presLayoutVars>
      </dgm:prSet>
      <dgm:spPr/>
    </dgm:pt>
    <dgm:pt modelId="{9A6DCC46-4D78-4127-B6FB-97FE10A51AE6}" type="pres">
      <dgm:prSet presAssocID="{A39244EF-48C6-4F35-9222-98D13D0ACC1A}" presName="spacer" presStyleCnt="0"/>
      <dgm:spPr/>
    </dgm:pt>
    <dgm:pt modelId="{18E59BCE-7DEB-4BA4-AF51-7F63534A467F}" type="pres">
      <dgm:prSet presAssocID="{69221CB6-9F60-41EF-BC62-6D17EC9E1F4F}" presName="parentText" presStyleLbl="node1" presStyleIdx="4" presStyleCnt="5">
        <dgm:presLayoutVars>
          <dgm:chMax val="0"/>
          <dgm:bulletEnabled val="1"/>
        </dgm:presLayoutVars>
      </dgm:prSet>
      <dgm:spPr/>
    </dgm:pt>
  </dgm:ptLst>
  <dgm:cxnLst>
    <dgm:cxn modelId="{42425F45-D996-4B4B-9CF1-5A386CE60B95}" srcId="{BE8CAFBD-A768-47B4-9AB1-F304966C44DB}" destId="{5F8C9C8D-8449-4760-9311-DFB1B07945F4}" srcOrd="1" destOrd="0" parTransId="{700A959E-3C7D-48F7-AC2A-CCACBF5B5850}" sibTransId="{37C4FAFB-CCC7-42A5-A2DE-A59B6D475B63}"/>
    <dgm:cxn modelId="{9EC3966D-A1EF-4B52-8204-293235539AF6}" type="presOf" srcId="{5F8C9C8D-8449-4760-9311-DFB1B07945F4}" destId="{3D3C2E7D-8063-4DDD-8F60-945C2E8CB0D8}" srcOrd="0" destOrd="0" presId="urn:microsoft.com/office/officeart/2005/8/layout/vList2"/>
    <dgm:cxn modelId="{C6A4ED4D-5F82-4AD4-9414-441D4FF3CD5B}" srcId="{BE8CAFBD-A768-47B4-9AB1-F304966C44DB}" destId="{4B509D9A-A931-458D-915F-622933E7490C}" srcOrd="3" destOrd="0" parTransId="{8FAE6441-327A-469C-BDC9-225098EA91C3}" sibTransId="{A39244EF-48C6-4F35-9222-98D13D0ACC1A}"/>
    <dgm:cxn modelId="{E07CB575-9A53-433A-89C3-B70C7EA9D61D}" type="presOf" srcId="{4B509D9A-A931-458D-915F-622933E7490C}" destId="{C54F7604-8A8B-40EE-ADC1-843A72E54A3F}" srcOrd="0" destOrd="0" presId="urn:microsoft.com/office/officeart/2005/8/layout/vList2"/>
    <dgm:cxn modelId="{A09A627A-227C-4B93-977B-1C85A5EB48F9}" type="presOf" srcId="{4C4DC176-D5BA-4C4D-9EF8-B55CBB1C567B}" destId="{3EB8CF5A-AD29-4200-829C-C07A925D28BF}" srcOrd="0" destOrd="0" presId="urn:microsoft.com/office/officeart/2005/8/layout/vList2"/>
    <dgm:cxn modelId="{E2934D90-14C8-457A-B544-04C51CB72F99}" type="presOf" srcId="{69221CB6-9F60-41EF-BC62-6D17EC9E1F4F}" destId="{18E59BCE-7DEB-4BA4-AF51-7F63534A467F}" srcOrd="0" destOrd="0" presId="urn:microsoft.com/office/officeart/2005/8/layout/vList2"/>
    <dgm:cxn modelId="{2D81C497-02B5-48FA-A591-81026AFB4E52}" srcId="{BE8CAFBD-A768-47B4-9AB1-F304966C44DB}" destId="{1CCE473A-F11B-40FE-A8A2-39F858B8D948}" srcOrd="2" destOrd="0" parTransId="{2B2D183E-8DAC-4C4C-A17C-DD0CB3CB2D17}" sibTransId="{C374C631-37B1-42A5-9E98-5431FC3A6BC6}"/>
    <dgm:cxn modelId="{7965AC9A-3920-4154-BF6F-75442DD022E3}" type="presOf" srcId="{1CCE473A-F11B-40FE-A8A2-39F858B8D948}" destId="{033EA1BC-ADEC-49F5-9AE1-95B643598EA9}" srcOrd="0" destOrd="0" presId="urn:microsoft.com/office/officeart/2005/8/layout/vList2"/>
    <dgm:cxn modelId="{4BEB2EC8-F817-454C-8312-0EAAAFAE6833}" srcId="{BE8CAFBD-A768-47B4-9AB1-F304966C44DB}" destId="{69221CB6-9F60-41EF-BC62-6D17EC9E1F4F}" srcOrd="4" destOrd="0" parTransId="{8E6789CF-883F-4152-8B0C-1D4406489FFC}" sibTransId="{5F28CBB0-AD43-4919-9DEF-284104C1B9B7}"/>
    <dgm:cxn modelId="{6BE75ED4-D2C0-4AC9-8F03-F95316E12CE1}" srcId="{BE8CAFBD-A768-47B4-9AB1-F304966C44DB}" destId="{4C4DC176-D5BA-4C4D-9EF8-B55CBB1C567B}" srcOrd="0" destOrd="0" parTransId="{C6B7C8F0-1C5F-4CA8-A748-97DF2E8E8A7F}" sibTransId="{81E06CB2-9740-4848-98A6-695E34DDF694}"/>
    <dgm:cxn modelId="{E731BEF1-018F-4F2E-A736-3E3D05AEC50B}" type="presOf" srcId="{BE8CAFBD-A768-47B4-9AB1-F304966C44DB}" destId="{5530DE91-8A77-4B0D-B067-CDC586A81A00}" srcOrd="0" destOrd="0" presId="urn:microsoft.com/office/officeart/2005/8/layout/vList2"/>
    <dgm:cxn modelId="{2CCB5DB7-C66F-4173-9A42-F2B3933F82D2}" type="presParOf" srcId="{5530DE91-8A77-4B0D-B067-CDC586A81A00}" destId="{3EB8CF5A-AD29-4200-829C-C07A925D28BF}" srcOrd="0" destOrd="0" presId="urn:microsoft.com/office/officeart/2005/8/layout/vList2"/>
    <dgm:cxn modelId="{F5BA817F-6520-4059-BAEA-BB42CBF52EC3}" type="presParOf" srcId="{5530DE91-8A77-4B0D-B067-CDC586A81A00}" destId="{DECBF364-6B4E-4451-A266-15309FD1B8C7}" srcOrd="1" destOrd="0" presId="urn:microsoft.com/office/officeart/2005/8/layout/vList2"/>
    <dgm:cxn modelId="{F4B01E3B-E7A3-4CB9-8603-37589BA5D0AC}" type="presParOf" srcId="{5530DE91-8A77-4B0D-B067-CDC586A81A00}" destId="{3D3C2E7D-8063-4DDD-8F60-945C2E8CB0D8}" srcOrd="2" destOrd="0" presId="urn:microsoft.com/office/officeart/2005/8/layout/vList2"/>
    <dgm:cxn modelId="{AB5AA492-48B8-4DC6-9A42-2F013704963C}" type="presParOf" srcId="{5530DE91-8A77-4B0D-B067-CDC586A81A00}" destId="{AA0FC3A9-F4FA-4004-B2C5-6B20205B8267}" srcOrd="3" destOrd="0" presId="urn:microsoft.com/office/officeart/2005/8/layout/vList2"/>
    <dgm:cxn modelId="{65A64180-8FF5-44FA-A399-F27CE81E1B13}" type="presParOf" srcId="{5530DE91-8A77-4B0D-B067-CDC586A81A00}" destId="{033EA1BC-ADEC-49F5-9AE1-95B643598EA9}" srcOrd="4" destOrd="0" presId="urn:microsoft.com/office/officeart/2005/8/layout/vList2"/>
    <dgm:cxn modelId="{B8BB45FD-E28C-4401-AEB1-5B772A6DA373}" type="presParOf" srcId="{5530DE91-8A77-4B0D-B067-CDC586A81A00}" destId="{12D5695C-0BBA-40F8-A4EB-08C6CC3DDF04}" srcOrd="5" destOrd="0" presId="urn:microsoft.com/office/officeart/2005/8/layout/vList2"/>
    <dgm:cxn modelId="{30C9F4D9-24E4-4A45-8C62-403C26449AE5}" type="presParOf" srcId="{5530DE91-8A77-4B0D-B067-CDC586A81A00}" destId="{C54F7604-8A8B-40EE-ADC1-843A72E54A3F}" srcOrd="6" destOrd="0" presId="urn:microsoft.com/office/officeart/2005/8/layout/vList2"/>
    <dgm:cxn modelId="{1FB53A5F-2BC5-4442-9FA3-9CEF0560C4CF}" type="presParOf" srcId="{5530DE91-8A77-4B0D-B067-CDC586A81A00}" destId="{9A6DCC46-4D78-4127-B6FB-97FE10A51AE6}" srcOrd="7" destOrd="0" presId="urn:microsoft.com/office/officeart/2005/8/layout/vList2"/>
    <dgm:cxn modelId="{10F9E77D-7D71-4442-AF9C-B2703B66B60B}" type="presParOf" srcId="{5530DE91-8A77-4B0D-B067-CDC586A81A00}" destId="{18E59BCE-7DEB-4BA4-AF51-7F63534A467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59EE3-B388-41C4-9D12-E7AF02FB0D69}"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583C1008-32FB-4C57-A9F3-AE439AA6E846}">
      <dgm:prSet/>
      <dgm:spPr/>
      <dgm:t>
        <a:bodyPr/>
        <a:lstStyle/>
        <a:p>
          <a:r>
            <a:rPr lang="en-US" dirty="0"/>
            <a:t>Brief staff</a:t>
          </a:r>
        </a:p>
      </dgm:t>
    </dgm:pt>
    <dgm:pt modelId="{57FC5C32-9FDE-4FC7-94D1-77D5F18E1347}" type="parTrans" cxnId="{A832B484-B6A7-469D-8D08-0BA9C6D57F73}">
      <dgm:prSet/>
      <dgm:spPr/>
      <dgm:t>
        <a:bodyPr/>
        <a:lstStyle/>
        <a:p>
          <a:endParaRPr lang="en-US"/>
        </a:p>
      </dgm:t>
    </dgm:pt>
    <dgm:pt modelId="{ED3F194B-E14B-4559-A121-871D0C4AD57B}" type="sibTrans" cxnId="{A832B484-B6A7-469D-8D08-0BA9C6D57F73}">
      <dgm:prSet/>
      <dgm:spPr/>
      <dgm:t>
        <a:bodyPr/>
        <a:lstStyle/>
        <a:p>
          <a:endParaRPr lang="en-US"/>
        </a:p>
      </dgm:t>
    </dgm:pt>
    <dgm:pt modelId="{5ADED486-73F3-425C-82A8-4C4F63D9A4FE}">
      <dgm:prSet/>
      <dgm:spPr/>
      <dgm:t>
        <a:bodyPr/>
        <a:lstStyle/>
        <a:p>
          <a:r>
            <a:rPr lang="en-US"/>
            <a:t>Brief your staff, identify training needs, complete training</a:t>
          </a:r>
        </a:p>
      </dgm:t>
    </dgm:pt>
    <dgm:pt modelId="{ED0F49F4-21AE-4F5B-84F5-28828584D108}" type="parTrans" cxnId="{03248854-71DB-46B7-B820-45F7765CC6D9}">
      <dgm:prSet/>
      <dgm:spPr/>
      <dgm:t>
        <a:bodyPr/>
        <a:lstStyle/>
        <a:p>
          <a:endParaRPr lang="en-US"/>
        </a:p>
      </dgm:t>
    </dgm:pt>
    <dgm:pt modelId="{DA82D0FF-EA75-4B68-844E-9E3801A05ABA}" type="sibTrans" cxnId="{03248854-71DB-46B7-B820-45F7765CC6D9}">
      <dgm:prSet/>
      <dgm:spPr/>
      <dgm:t>
        <a:bodyPr/>
        <a:lstStyle/>
        <a:p>
          <a:endParaRPr lang="en-US"/>
        </a:p>
      </dgm:t>
    </dgm:pt>
    <dgm:pt modelId="{2371DA18-CCC8-46B7-9469-1C860D658C82}">
      <dgm:prSet/>
      <dgm:spPr/>
      <dgm:t>
        <a:bodyPr/>
        <a:lstStyle/>
        <a:p>
          <a:r>
            <a:rPr lang="en-US" dirty="0"/>
            <a:t>Action plan</a:t>
          </a:r>
        </a:p>
      </dgm:t>
    </dgm:pt>
    <dgm:pt modelId="{25BD70E3-89A0-4D68-BD6D-B4350F673C4F}" type="parTrans" cxnId="{3C75F24F-BAC6-4E52-AAF8-3168320B5529}">
      <dgm:prSet/>
      <dgm:spPr/>
      <dgm:t>
        <a:bodyPr/>
        <a:lstStyle/>
        <a:p>
          <a:endParaRPr lang="en-US"/>
        </a:p>
      </dgm:t>
    </dgm:pt>
    <dgm:pt modelId="{4277E0AA-98A8-4854-A542-43B2C82598F4}" type="sibTrans" cxnId="{3C75F24F-BAC6-4E52-AAF8-3168320B5529}">
      <dgm:prSet/>
      <dgm:spPr/>
      <dgm:t>
        <a:bodyPr/>
        <a:lstStyle/>
        <a:p>
          <a:endParaRPr lang="en-US"/>
        </a:p>
      </dgm:t>
    </dgm:pt>
    <dgm:pt modelId="{7443E6A6-7EB2-4322-B0A0-4F7289259E9E}">
      <dgm:prSet/>
      <dgm:spPr/>
      <dgm:t>
        <a:bodyPr/>
        <a:lstStyle/>
        <a:p>
          <a:r>
            <a:rPr lang="en-US"/>
            <a:t>Print off action plan and complete</a:t>
          </a:r>
        </a:p>
      </dgm:t>
    </dgm:pt>
    <dgm:pt modelId="{FB5C164C-055F-4CD6-95C9-ED0A066CBBD8}" type="parTrans" cxnId="{0EC5C041-263E-4F03-B7AB-15B2EF45185C}">
      <dgm:prSet/>
      <dgm:spPr/>
      <dgm:t>
        <a:bodyPr/>
        <a:lstStyle/>
        <a:p>
          <a:endParaRPr lang="en-US"/>
        </a:p>
      </dgm:t>
    </dgm:pt>
    <dgm:pt modelId="{3ACE05CC-F3FF-4644-8916-D2177E50C68A}" type="sibTrans" cxnId="{0EC5C041-263E-4F03-B7AB-15B2EF45185C}">
      <dgm:prSet/>
      <dgm:spPr/>
      <dgm:t>
        <a:bodyPr/>
        <a:lstStyle/>
        <a:p>
          <a:endParaRPr lang="en-US"/>
        </a:p>
      </dgm:t>
    </dgm:pt>
    <dgm:pt modelId="{BAE3B38F-878C-48CE-9AE6-DACAC0AB88DB}">
      <dgm:prSet/>
      <dgm:spPr/>
      <dgm:t>
        <a:bodyPr/>
        <a:lstStyle/>
        <a:p>
          <a:r>
            <a:rPr lang="en-US" dirty="0"/>
            <a:t>Promote</a:t>
          </a:r>
        </a:p>
      </dgm:t>
    </dgm:pt>
    <dgm:pt modelId="{9178A673-72C5-4E69-8ECD-8F4A7BB9FDC6}" type="parTrans" cxnId="{83875906-B05D-47A0-B217-38C42CD3CEA2}">
      <dgm:prSet/>
      <dgm:spPr/>
      <dgm:t>
        <a:bodyPr/>
        <a:lstStyle/>
        <a:p>
          <a:endParaRPr lang="en-US"/>
        </a:p>
      </dgm:t>
    </dgm:pt>
    <dgm:pt modelId="{593F1B94-D473-4439-BB9C-67ED992D4409}" type="sibTrans" cxnId="{83875906-B05D-47A0-B217-38C42CD3CEA2}">
      <dgm:prSet/>
      <dgm:spPr/>
      <dgm:t>
        <a:bodyPr/>
        <a:lstStyle/>
        <a:p>
          <a:endParaRPr lang="en-US"/>
        </a:p>
      </dgm:t>
    </dgm:pt>
    <dgm:pt modelId="{8B9855B6-C5E8-4B71-B802-1FEB377F2C82}">
      <dgm:prSet/>
      <dgm:spPr/>
      <dgm:t>
        <a:bodyPr/>
        <a:lstStyle/>
        <a:p>
          <a:r>
            <a:rPr lang="en-US"/>
            <a:t>Speak to local surgeries about CPCS and pass on feedback to LPC</a:t>
          </a:r>
        </a:p>
      </dgm:t>
    </dgm:pt>
    <dgm:pt modelId="{DEC63F38-8454-4ADC-9843-71EA4588E7DD}" type="parTrans" cxnId="{44647C1D-43E7-41EE-A01A-885A8A1E500D}">
      <dgm:prSet/>
      <dgm:spPr/>
      <dgm:t>
        <a:bodyPr/>
        <a:lstStyle/>
        <a:p>
          <a:endParaRPr lang="en-US"/>
        </a:p>
      </dgm:t>
    </dgm:pt>
    <dgm:pt modelId="{FC1D6FB1-15A9-4D22-9D92-B0318ECF5C46}" type="sibTrans" cxnId="{44647C1D-43E7-41EE-A01A-885A8A1E500D}">
      <dgm:prSet/>
      <dgm:spPr/>
      <dgm:t>
        <a:bodyPr/>
        <a:lstStyle/>
        <a:p>
          <a:endParaRPr lang="en-US"/>
        </a:p>
      </dgm:t>
    </dgm:pt>
    <dgm:pt modelId="{40A10C2E-670F-4CA4-9072-61D637CE1740}">
      <dgm:prSet/>
      <dgm:spPr/>
      <dgm:t>
        <a:bodyPr/>
        <a:lstStyle/>
        <a:p>
          <a:r>
            <a:rPr lang="en-US"/>
            <a:t>Engage</a:t>
          </a:r>
        </a:p>
      </dgm:t>
    </dgm:pt>
    <dgm:pt modelId="{A09DC7D6-19D4-4078-B54C-38C29245A79D}" type="parTrans" cxnId="{056F05FD-3D94-44CC-AF91-EC094F0ED769}">
      <dgm:prSet/>
      <dgm:spPr/>
      <dgm:t>
        <a:bodyPr/>
        <a:lstStyle/>
        <a:p>
          <a:endParaRPr lang="en-US"/>
        </a:p>
      </dgm:t>
    </dgm:pt>
    <dgm:pt modelId="{7EC118ED-BC76-49D7-A19D-0D5FB4950C97}" type="sibTrans" cxnId="{056F05FD-3D94-44CC-AF91-EC094F0ED769}">
      <dgm:prSet/>
      <dgm:spPr/>
      <dgm:t>
        <a:bodyPr/>
        <a:lstStyle/>
        <a:p>
          <a:endParaRPr lang="en-US"/>
        </a:p>
      </dgm:t>
    </dgm:pt>
    <dgm:pt modelId="{70CFEE27-EE88-4A27-BC58-AC05729758C3}">
      <dgm:prSet/>
      <dgm:spPr/>
      <dgm:t>
        <a:bodyPr/>
        <a:lstStyle/>
        <a:p>
          <a:r>
            <a:rPr lang="en-US"/>
            <a:t>Engage with local roll out when it happens in your area.</a:t>
          </a:r>
        </a:p>
      </dgm:t>
    </dgm:pt>
    <dgm:pt modelId="{3F8BA899-D82A-42E3-B981-AD17CDE9D2ED}" type="parTrans" cxnId="{9917D563-7BA1-4C5D-9AAA-EA35526D03C4}">
      <dgm:prSet/>
      <dgm:spPr/>
      <dgm:t>
        <a:bodyPr/>
        <a:lstStyle/>
        <a:p>
          <a:endParaRPr lang="en-US"/>
        </a:p>
      </dgm:t>
    </dgm:pt>
    <dgm:pt modelId="{DCB68F62-0BC0-49F9-AE69-82E6F9A1D72F}" type="sibTrans" cxnId="{9917D563-7BA1-4C5D-9AAA-EA35526D03C4}">
      <dgm:prSet/>
      <dgm:spPr/>
      <dgm:t>
        <a:bodyPr/>
        <a:lstStyle/>
        <a:p>
          <a:endParaRPr lang="en-US"/>
        </a:p>
      </dgm:t>
    </dgm:pt>
    <dgm:pt modelId="{C90488AB-D435-4EC4-BEFB-0F550875BB79}" type="pres">
      <dgm:prSet presAssocID="{AFB59EE3-B388-41C4-9D12-E7AF02FB0D69}" presName="Name0" presStyleCnt="0">
        <dgm:presLayoutVars>
          <dgm:dir/>
          <dgm:animLvl val="lvl"/>
          <dgm:resizeHandles val="exact"/>
        </dgm:presLayoutVars>
      </dgm:prSet>
      <dgm:spPr/>
    </dgm:pt>
    <dgm:pt modelId="{EBF27901-5DD0-4A4D-9B84-26627EE1EBDE}" type="pres">
      <dgm:prSet presAssocID="{583C1008-32FB-4C57-A9F3-AE439AA6E846}" presName="linNode" presStyleCnt="0"/>
      <dgm:spPr/>
    </dgm:pt>
    <dgm:pt modelId="{11C45C87-897D-454A-8002-4970E8679731}" type="pres">
      <dgm:prSet presAssocID="{583C1008-32FB-4C57-A9F3-AE439AA6E846}" presName="parentText" presStyleLbl="alignNode1" presStyleIdx="0" presStyleCnt="4">
        <dgm:presLayoutVars>
          <dgm:chMax val="1"/>
          <dgm:bulletEnabled/>
        </dgm:presLayoutVars>
      </dgm:prSet>
      <dgm:spPr/>
    </dgm:pt>
    <dgm:pt modelId="{990A09F7-0E41-46EA-89B3-0C9F2871E6F2}" type="pres">
      <dgm:prSet presAssocID="{583C1008-32FB-4C57-A9F3-AE439AA6E846}" presName="descendantText" presStyleLbl="alignAccFollowNode1" presStyleIdx="0" presStyleCnt="4">
        <dgm:presLayoutVars>
          <dgm:bulletEnabled/>
        </dgm:presLayoutVars>
      </dgm:prSet>
      <dgm:spPr/>
    </dgm:pt>
    <dgm:pt modelId="{6AA1AAAD-FE06-4C0A-9CA9-001840B879C0}" type="pres">
      <dgm:prSet presAssocID="{ED3F194B-E14B-4559-A121-871D0C4AD57B}" presName="sp" presStyleCnt="0"/>
      <dgm:spPr/>
    </dgm:pt>
    <dgm:pt modelId="{6272C6E8-8B01-44F7-BD4B-5BDF6C8F5AC9}" type="pres">
      <dgm:prSet presAssocID="{2371DA18-CCC8-46B7-9469-1C860D658C82}" presName="linNode" presStyleCnt="0"/>
      <dgm:spPr/>
    </dgm:pt>
    <dgm:pt modelId="{00820230-E3F1-42CC-BA39-B228594496E6}" type="pres">
      <dgm:prSet presAssocID="{2371DA18-CCC8-46B7-9469-1C860D658C82}" presName="parentText" presStyleLbl="alignNode1" presStyleIdx="1" presStyleCnt="4">
        <dgm:presLayoutVars>
          <dgm:chMax val="1"/>
          <dgm:bulletEnabled/>
        </dgm:presLayoutVars>
      </dgm:prSet>
      <dgm:spPr/>
    </dgm:pt>
    <dgm:pt modelId="{3F23B7FA-916C-4730-9853-49318B9F8C44}" type="pres">
      <dgm:prSet presAssocID="{2371DA18-CCC8-46B7-9469-1C860D658C82}" presName="descendantText" presStyleLbl="alignAccFollowNode1" presStyleIdx="1" presStyleCnt="4">
        <dgm:presLayoutVars>
          <dgm:bulletEnabled/>
        </dgm:presLayoutVars>
      </dgm:prSet>
      <dgm:spPr/>
    </dgm:pt>
    <dgm:pt modelId="{DF3560FA-5198-486C-A58F-1652767C0BBD}" type="pres">
      <dgm:prSet presAssocID="{4277E0AA-98A8-4854-A542-43B2C82598F4}" presName="sp" presStyleCnt="0"/>
      <dgm:spPr/>
    </dgm:pt>
    <dgm:pt modelId="{C0D87A8B-2CD3-49E5-9825-036E231E0735}" type="pres">
      <dgm:prSet presAssocID="{BAE3B38F-878C-48CE-9AE6-DACAC0AB88DB}" presName="linNode" presStyleCnt="0"/>
      <dgm:spPr/>
    </dgm:pt>
    <dgm:pt modelId="{B95C53FE-606B-4243-83DA-638E240F647C}" type="pres">
      <dgm:prSet presAssocID="{BAE3B38F-878C-48CE-9AE6-DACAC0AB88DB}" presName="parentText" presStyleLbl="alignNode1" presStyleIdx="2" presStyleCnt="4">
        <dgm:presLayoutVars>
          <dgm:chMax val="1"/>
          <dgm:bulletEnabled/>
        </dgm:presLayoutVars>
      </dgm:prSet>
      <dgm:spPr/>
    </dgm:pt>
    <dgm:pt modelId="{B6E62E50-1635-433C-AB8D-A940367C4302}" type="pres">
      <dgm:prSet presAssocID="{BAE3B38F-878C-48CE-9AE6-DACAC0AB88DB}" presName="descendantText" presStyleLbl="alignAccFollowNode1" presStyleIdx="2" presStyleCnt="4">
        <dgm:presLayoutVars>
          <dgm:bulletEnabled/>
        </dgm:presLayoutVars>
      </dgm:prSet>
      <dgm:spPr/>
    </dgm:pt>
    <dgm:pt modelId="{21D62D5F-3974-4DFE-8167-3ECA6F3A931E}" type="pres">
      <dgm:prSet presAssocID="{593F1B94-D473-4439-BB9C-67ED992D4409}" presName="sp" presStyleCnt="0"/>
      <dgm:spPr/>
    </dgm:pt>
    <dgm:pt modelId="{F065C67D-E890-4E6D-A0F2-FCBF1921BB00}" type="pres">
      <dgm:prSet presAssocID="{40A10C2E-670F-4CA4-9072-61D637CE1740}" presName="linNode" presStyleCnt="0"/>
      <dgm:spPr/>
    </dgm:pt>
    <dgm:pt modelId="{9C411E8A-F73E-4ED8-AC74-86FA318628E3}" type="pres">
      <dgm:prSet presAssocID="{40A10C2E-670F-4CA4-9072-61D637CE1740}" presName="parentText" presStyleLbl="alignNode1" presStyleIdx="3" presStyleCnt="4">
        <dgm:presLayoutVars>
          <dgm:chMax val="1"/>
          <dgm:bulletEnabled/>
        </dgm:presLayoutVars>
      </dgm:prSet>
      <dgm:spPr/>
    </dgm:pt>
    <dgm:pt modelId="{EB6DA675-C57C-47A2-AFC3-B93D99001545}" type="pres">
      <dgm:prSet presAssocID="{40A10C2E-670F-4CA4-9072-61D637CE1740}" presName="descendantText" presStyleLbl="alignAccFollowNode1" presStyleIdx="3" presStyleCnt="4">
        <dgm:presLayoutVars>
          <dgm:bulletEnabled/>
        </dgm:presLayoutVars>
      </dgm:prSet>
      <dgm:spPr/>
    </dgm:pt>
  </dgm:ptLst>
  <dgm:cxnLst>
    <dgm:cxn modelId="{83875906-B05D-47A0-B217-38C42CD3CEA2}" srcId="{AFB59EE3-B388-41C4-9D12-E7AF02FB0D69}" destId="{BAE3B38F-878C-48CE-9AE6-DACAC0AB88DB}" srcOrd="2" destOrd="0" parTransId="{9178A673-72C5-4E69-8ECD-8F4A7BB9FDC6}" sibTransId="{593F1B94-D473-4439-BB9C-67ED992D4409}"/>
    <dgm:cxn modelId="{9B22B419-06B4-4B47-8F40-C0C6521A8F78}" type="presOf" srcId="{2371DA18-CCC8-46B7-9469-1C860D658C82}" destId="{00820230-E3F1-42CC-BA39-B228594496E6}" srcOrd="0" destOrd="0" presId="urn:microsoft.com/office/officeart/2016/7/layout/VerticalSolidActionList"/>
    <dgm:cxn modelId="{44647C1D-43E7-41EE-A01A-885A8A1E500D}" srcId="{BAE3B38F-878C-48CE-9AE6-DACAC0AB88DB}" destId="{8B9855B6-C5E8-4B71-B802-1FEB377F2C82}" srcOrd="0" destOrd="0" parTransId="{DEC63F38-8454-4ADC-9843-71EA4588E7DD}" sibTransId="{FC1D6FB1-15A9-4D22-9D92-B0318ECF5C46}"/>
    <dgm:cxn modelId="{0B74E526-2BFD-4BF7-8613-24D0A5CBDAE9}" type="presOf" srcId="{583C1008-32FB-4C57-A9F3-AE439AA6E846}" destId="{11C45C87-897D-454A-8002-4970E8679731}" srcOrd="0" destOrd="0" presId="urn:microsoft.com/office/officeart/2016/7/layout/VerticalSolidActionList"/>
    <dgm:cxn modelId="{928B192E-B85F-4717-BF1B-BE6AA40B5968}" type="presOf" srcId="{40A10C2E-670F-4CA4-9072-61D637CE1740}" destId="{9C411E8A-F73E-4ED8-AC74-86FA318628E3}" srcOrd="0" destOrd="0" presId="urn:microsoft.com/office/officeart/2016/7/layout/VerticalSolidActionList"/>
    <dgm:cxn modelId="{0EC5C041-263E-4F03-B7AB-15B2EF45185C}" srcId="{2371DA18-CCC8-46B7-9469-1C860D658C82}" destId="{7443E6A6-7EB2-4322-B0A0-4F7289259E9E}" srcOrd="0" destOrd="0" parTransId="{FB5C164C-055F-4CD6-95C9-ED0A066CBBD8}" sibTransId="{3ACE05CC-F3FF-4644-8916-D2177E50C68A}"/>
    <dgm:cxn modelId="{9917D563-7BA1-4C5D-9AAA-EA35526D03C4}" srcId="{40A10C2E-670F-4CA4-9072-61D637CE1740}" destId="{70CFEE27-EE88-4A27-BC58-AC05729758C3}" srcOrd="0" destOrd="0" parTransId="{3F8BA899-D82A-42E3-B981-AD17CDE9D2ED}" sibTransId="{DCB68F62-0BC0-49F9-AE69-82E6F9A1D72F}"/>
    <dgm:cxn modelId="{ADA4874D-A5F6-48E2-908C-8CDFD62531B8}" type="presOf" srcId="{8B9855B6-C5E8-4B71-B802-1FEB377F2C82}" destId="{B6E62E50-1635-433C-AB8D-A940367C4302}" srcOrd="0" destOrd="0" presId="urn:microsoft.com/office/officeart/2016/7/layout/VerticalSolidActionList"/>
    <dgm:cxn modelId="{3C75F24F-BAC6-4E52-AAF8-3168320B5529}" srcId="{AFB59EE3-B388-41C4-9D12-E7AF02FB0D69}" destId="{2371DA18-CCC8-46B7-9469-1C860D658C82}" srcOrd="1" destOrd="0" parTransId="{25BD70E3-89A0-4D68-BD6D-B4350F673C4F}" sibTransId="{4277E0AA-98A8-4854-A542-43B2C82598F4}"/>
    <dgm:cxn modelId="{03248854-71DB-46B7-B820-45F7765CC6D9}" srcId="{583C1008-32FB-4C57-A9F3-AE439AA6E846}" destId="{5ADED486-73F3-425C-82A8-4C4F63D9A4FE}" srcOrd="0" destOrd="0" parTransId="{ED0F49F4-21AE-4F5B-84F5-28828584D108}" sibTransId="{DA82D0FF-EA75-4B68-844E-9E3801A05ABA}"/>
    <dgm:cxn modelId="{52647875-02F3-4D9F-B6DF-69D1AD21EC9E}" type="presOf" srcId="{AFB59EE3-B388-41C4-9D12-E7AF02FB0D69}" destId="{C90488AB-D435-4EC4-BEFB-0F550875BB79}" srcOrd="0" destOrd="0" presId="urn:microsoft.com/office/officeart/2016/7/layout/VerticalSolidActionList"/>
    <dgm:cxn modelId="{C3B0BE55-525A-4A19-B901-A3F46C61CEA7}" type="presOf" srcId="{5ADED486-73F3-425C-82A8-4C4F63D9A4FE}" destId="{990A09F7-0E41-46EA-89B3-0C9F2871E6F2}" srcOrd="0" destOrd="0" presId="urn:microsoft.com/office/officeart/2016/7/layout/VerticalSolidActionList"/>
    <dgm:cxn modelId="{A832B484-B6A7-469D-8D08-0BA9C6D57F73}" srcId="{AFB59EE3-B388-41C4-9D12-E7AF02FB0D69}" destId="{583C1008-32FB-4C57-A9F3-AE439AA6E846}" srcOrd="0" destOrd="0" parTransId="{57FC5C32-9FDE-4FC7-94D1-77D5F18E1347}" sibTransId="{ED3F194B-E14B-4559-A121-871D0C4AD57B}"/>
    <dgm:cxn modelId="{FA9CD29E-0A9A-4E6D-84CA-FDA7569CE948}" type="presOf" srcId="{BAE3B38F-878C-48CE-9AE6-DACAC0AB88DB}" destId="{B95C53FE-606B-4243-83DA-638E240F647C}" srcOrd="0" destOrd="0" presId="urn:microsoft.com/office/officeart/2016/7/layout/VerticalSolidActionList"/>
    <dgm:cxn modelId="{08F422A5-A5E1-4949-9C64-B982F4D324EF}" type="presOf" srcId="{70CFEE27-EE88-4A27-BC58-AC05729758C3}" destId="{EB6DA675-C57C-47A2-AFC3-B93D99001545}" srcOrd="0" destOrd="0" presId="urn:microsoft.com/office/officeart/2016/7/layout/VerticalSolidActionList"/>
    <dgm:cxn modelId="{BD6686E1-66B3-49A2-AD8E-2C10C990EC54}" type="presOf" srcId="{7443E6A6-7EB2-4322-B0A0-4F7289259E9E}" destId="{3F23B7FA-916C-4730-9853-49318B9F8C44}" srcOrd="0" destOrd="0" presId="urn:microsoft.com/office/officeart/2016/7/layout/VerticalSolidActionList"/>
    <dgm:cxn modelId="{056F05FD-3D94-44CC-AF91-EC094F0ED769}" srcId="{AFB59EE3-B388-41C4-9D12-E7AF02FB0D69}" destId="{40A10C2E-670F-4CA4-9072-61D637CE1740}" srcOrd="3" destOrd="0" parTransId="{A09DC7D6-19D4-4078-B54C-38C29245A79D}" sibTransId="{7EC118ED-BC76-49D7-A19D-0D5FB4950C97}"/>
    <dgm:cxn modelId="{78F0E005-F4DB-45C2-A782-2726952F02B7}" type="presParOf" srcId="{C90488AB-D435-4EC4-BEFB-0F550875BB79}" destId="{EBF27901-5DD0-4A4D-9B84-26627EE1EBDE}" srcOrd="0" destOrd="0" presId="urn:microsoft.com/office/officeart/2016/7/layout/VerticalSolidActionList"/>
    <dgm:cxn modelId="{7BB8B5E5-08B1-4B30-BFFA-EB3490345619}" type="presParOf" srcId="{EBF27901-5DD0-4A4D-9B84-26627EE1EBDE}" destId="{11C45C87-897D-454A-8002-4970E8679731}" srcOrd="0" destOrd="0" presId="urn:microsoft.com/office/officeart/2016/7/layout/VerticalSolidActionList"/>
    <dgm:cxn modelId="{5BEB4530-C6B9-4B16-A883-99232D0C0A1A}" type="presParOf" srcId="{EBF27901-5DD0-4A4D-9B84-26627EE1EBDE}" destId="{990A09F7-0E41-46EA-89B3-0C9F2871E6F2}" srcOrd="1" destOrd="0" presId="urn:microsoft.com/office/officeart/2016/7/layout/VerticalSolidActionList"/>
    <dgm:cxn modelId="{69B79F3D-E4FD-4F20-A26B-090CC70CD9B6}" type="presParOf" srcId="{C90488AB-D435-4EC4-BEFB-0F550875BB79}" destId="{6AA1AAAD-FE06-4C0A-9CA9-001840B879C0}" srcOrd="1" destOrd="0" presId="urn:microsoft.com/office/officeart/2016/7/layout/VerticalSolidActionList"/>
    <dgm:cxn modelId="{B1D9A946-CA47-4007-9355-96B38ED1B2F7}" type="presParOf" srcId="{C90488AB-D435-4EC4-BEFB-0F550875BB79}" destId="{6272C6E8-8B01-44F7-BD4B-5BDF6C8F5AC9}" srcOrd="2" destOrd="0" presId="urn:microsoft.com/office/officeart/2016/7/layout/VerticalSolidActionList"/>
    <dgm:cxn modelId="{5F0EC748-E750-4E3B-A9D8-ADAAD20BC3A1}" type="presParOf" srcId="{6272C6E8-8B01-44F7-BD4B-5BDF6C8F5AC9}" destId="{00820230-E3F1-42CC-BA39-B228594496E6}" srcOrd="0" destOrd="0" presId="urn:microsoft.com/office/officeart/2016/7/layout/VerticalSolidActionList"/>
    <dgm:cxn modelId="{46591BFA-2031-43C6-8B93-FA5F716321AA}" type="presParOf" srcId="{6272C6E8-8B01-44F7-BD4B-5BDF6C8F5AC9}" destId="{3F23B7FA-916C-4730-9853-49318B9F8C44}" srcOrd="1" destOrd="0" presId="urn:microsoft.com/office/officeart/2016/7/layout/VerticalSolidActionList"/>
    <dgm:cxn modelId="{26ECAA82-8E93-456E-911F-378A1C5DBED4}" type="presParOf" srcId="{C90488AB-D435-4EC4-BEFB-0F550875BB79}" destId="{DF3560FA-5198-486C-A58F-1652767C0BBD}" srcOrd="3" destOrd="0" presId="urn:microsoft.com/office/officeart/2016/7/layout/VerticalSolidActionList"/>
    <dgm:cxn modelId="{A6653F6E-6D28-46A2-8CF3-EA79F9CA0F4B}" type="presParOf" srcId="{C90488AB-D435-4EC4-BEFB-0F550875BB79}" destId="{C0D87A8B-2CD3-49E5-9825-036E231E0735}" srcOrd="4" destOrd="0" presId="urn:microsoft.com/office/officeart/2016/7/layout/VerticalSolidActionList"/>
    <dgm:cxn modelId="{122397C4-0449-41A3-A32B-0097588E28A0}" type="presParOf" srcId="{C0D87A8B-2CD3-49E5-9825-036E231E0735}" destId="{B95C53FE-606B-4243-83DA-638E240F647C}" srcOrd="0" destOrd="0" presId="urn:microsoft.com/office/officeart/2016/7/layout/VerticalSolidActionList"/>
    <dgm:cxn modelId="{0FFC3E98-C637-4823-AD71-34467E532E03}" type="presParOf" srcId="{C0D87A8B-2CD3-49E5-9825-036E231E0735}" destId="{B6E62E50-1635-433C-AB8D-A940367C4302}" srcOrd="1" destOrd="0" presId="urn:microsoft.com/office/officeart/2016/7/layout/VerticalSolidActionList"/>
    <dgm:cxn modelId="{58749F39-692E-45BB-9F3E-4F1FD25512F2}" type="presParOf" srcId="{C90488AB-D435-4EC4-BEFB-0F550875BB79}" destId="{21D62D5F-3974-4DFE-8167-3ECA6F3A931E}" srcOrd="5" destOrd="0" presId="urn:microsoft.com/office/officeart/2016/7/layout/VerticalSolidActionList"/>
    <dgm:cxn modelId="{33A5EED9-320F-49B3-A7C1-CD722D0F5288}" type="presParOf" srcId="{C90488AB-D435-4EC4-BEFB-0F550875BB79}" destId="{F065C67D-E890-4E6D-A0F2-FCBF1921BB00}" srcOrd="6" destOrd="0" presId="urn:microsoft.com/office/officeart/2016/7/layout/VerticalSolidActionList"/>
    <dgm:cxn modelId="{15D5176D-6081-4DED-A94C-5AA510F167FD}" type="presParOf" srcId="{F065C67D-E890-4E6D-A0F2-FCBF1921BB00}" destId="{9C411E8A-F73E-4ED8-AC74-86FA318628E3}" srcOrd="0" destOrd="0" presId="urn:microsoft.com/office/officeart/2016/7/layout/VerticalSolidActionList"/>
    <dgm:cxn modelId="{FD3F36D5-4D92-43F0-8287-9DE2C7E78362}" type="presParOf" srcId="{F065C67D-E890-4E6D-A0F2-FCBF1921BB00}" destId="{EB6DA675-C57C-47A2-AFC3-B93D9900154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8CF5A-AD29-4200-829C-C07A925D28BF}">
      <dsp:nvSpPr>
        <dsp:cNvPr id="0" name=""/>
        <dsp:cNvSpPr/>
      </dsp:nvSpPr>
      <dsp:spPr>
        <a:xfrm>
          <a:off x="0" y="325103"/>
          <a:ext cx="4971603"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Brief overview of GP CPCS service</a:t>
          </a:r>
          <a:endParaRPr lang="en-US" sz="2400" kern="1200"/>
        </a:p>
      </dsp:txBody>
      <dsp:txXfrm>
        <a:off x="27415" y="352518"/>
        <a:ext cx="4916773" cy="506769"/>
      </dsp:txXfrm>
    </dsp:sp>
    <dsp:sp modelId="{3D3C2E7D-8063-4DDD-8F60-945C2E8CB0D8}">
      <dsp:nvSpPr>
        <dsp:cNvPr id="0" name=""/>
        <dsp:cNvSpPr/>
      </dsp:nvSpPr>
      <dsp:spPr>
        <a:xfrm>
          <a:off x="0" y="955823"/>
          <a:ext cx="4971603" cy="561599"/>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Annex F requirements </a:t>
          </a:r>
          <a:endParaRPr lang="en-US" sz="2400" kern="1200"/>
        </a:p>
      </dsp:txBody>
      <dsp:txXfrm>
        <a:off x="27415" y="983238"/>
        <a:ext cx="4916773" cy="506769"/>
      </dsp:txXfrm>
    </dsp:sp>
    <dsp:sp modelId="{033EA1BC-ADEC-49F5-9AE1-95B643598EA9}">
      <dsp:nvSpPr>
        <dsp:cNvPr id="0" name=""/>
        <dsp:cNvSpPr/>
      </dsp:nvSpPr>
      <dsp:spPr>
        <a:xfrm>
          <a:off x="0" y="1586543"/>
          <a:ext cx="4971603" cy="56159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Local engagement</a:t>
          </a:r>
          <a:endParaRPr lang="en-US" sz="2400" kern="1200"/>
        </a:p>
      </dsp:txBody>
      <dsp:txXfrm>
        <a:off x="27415" y="1613958"/>
        <a:ext cx="4916773" cy="506769"/>
      </dsp:txXfrm>
    </dsp:sp>
    <dsp:sp modelId="{C54F7604-8A8B-40EE-ADC1-843A72E54A3F}">
      <dsp:nvSpPr>
        <dsp:cNvPr id="0" name=""/>
        <dsp:cNvSpPr/>
      </dsp:nvSpPr>
      <dsp:spPr>
        <a:xfrm>
          <a:off x="0" y="2217263"/>
          <a:ext cx="4971603" cy="561599"/>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Local referral pathways</a:t>
          </a:r>
          <a:endParaRPr lang="en-US" sz="2400" kern="1200"/>
        </a:p>
      </dsp:txBody>
      <dsp:txXfrm>
        <a:off x="27415" y="2244678"/>
        <a:ext cx="4916773" cy="506769"/>
      </dsp:txXfrm>
    </dsp:sp>
    <dsp:sp modelId="{18E59BCE-7DEB-4BA4-AF51-7F63534A467F}">
      <dsp:nvSpPr>
        <dsp:cNvPr id="0" name=""/>
        <dsp:cNvSpPr/>
      </dsp:nvSpPr>
      <dsp:spPr>
        <a:xfrm>
          <a:off x="0" y="2847983"/>
          <a:ext cx="4971603"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Questions</a:t>
          </a:r>
          <a:endParaRPr lang="en-US" sz="2400" kern="1200"/>
        </a:p>
      </dsp:txBody>
      <dsp:txXfrm>
        <a:off x="27415" y="2875398"/>
        <a:ext cx="4916773"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A09F7-0E41-46EA-89B3-0C9F2871E6F2}">
      <dsp:nvSpPr>
        <dsp:cNvPr id="0" name=""/>
        <dsp:cNvSpPr/>
      </dsp:nvSpPr>
      <dsp:spPr>
        <a:xfrm>
          <a:off x="1205687" y="1867"/>
          <a:ext cx="4822748" cy="96710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75" tIns="245644" rIns="93575" bIns="245644" numCol="1" spcCol="1270" anchor="ctr" anchorCtr="0">
          <a:noAutofit/>
        </a:bodyPr>
        <a:lstStyle/>
        <a:p>
          <a:pPr marL="0" lvl="0" indent="0" algn="l" defTabSz="755650">
            <a:lnSpc>
              <a:spcPct val="90000"/>
            </a:lnSpc>
            <a:spcBef>
              <a:spcPct val="0"/>
            </a:spcBef>
            <a:spcAft>
              <a:spcPct val="35000"/>
            </a:spcAft>
            <a:buNone/>
          </a:pPr>
          <a:r>
            <a:rPr lang="en-US" sz="1700" kern="1200"/>
            <a:t>Brief your staff, identify training needs, complete training</a:t>
          </a:r>
        </a:p>
      </dsp:txBody>
      <dsp:txXfrm>
        <a:off x="1205687" y="1867"/>
        <a:ext cx="4822748" cy="967101"/>
      </dsp:txXfrm>
    </dsp:sp>
    <dsp:sp modelId="{11C45C87-897D-454A-8002-4970E8679731}">
      <dsp:nvSpPr>
        <dsp:cNvPr id="0" name=""/>
        <dsp:cNvSpPr/>
      </dsp:nvSpPr>
      <dsp:spPr>
        <a:xfrm>
          <a:off x="0" y="1867"/>
          <a:ext cx="1205687" cy="96710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801" tIns="95528" rIns="63801" bIns="95528" numCol="1" spcCol="1270" anchor="ctr" anchorCtr="0">
          <a:noAutofit/>
        </a:bodyPr>
        <a:lstStyle/>
        <a:p>
          <a:pPr marL="0" lvl="0" indent="0" algn="ctr" defTabSz="977900">
            <a:lnSpc>
              <a:spcPct val="90000"/>
            </a:lnSpc>
            <a:spcBef>
              <a:spcPct val="0"/>
            </a:spcBef>
            <a:spcAft>
              <a:spcPct val="35000"/>
            </a:spcAft>
            <a:buNone/>
          </a:pPr>
          <a:r>
            <a:rPr lang="en-US" sz="2200" kern="1200" dirty="0"/>
            <a:t>Brief staff</a:t>
          </a:r>
        </a:p>
      </dsp:txBody>
      <dsp:txXfrm>
        <a:off x="0" y="1867"/>
        <a:ext cx="1205687" cy="967101"/>
      </dsp:txXfrm>
    </dsp:sp>
    <dsp:sp modelId="{3F23B7FA-916C-4730-9853-49318B9F8C44}">
      <dsp:nvSpPr>
        <dsp:cNvPr id="0" name=""/>
        <dsp:cNvSpPr/>
      </dsp:nvSpPr>
      <dsp:spPr>
        <a:xfrm>
          <a:off x="1205687" y="1026995"/>
          <a:ext cx="4822748" cy="967101"/>
        </a:xfrm>
        <a:prstGeom prst="rect">
          <a:avLst/>
        </a:prstGeom>
        <a:solidFill>
          <a:schemeClr val="accent2">
            <a:tint val="40000"/>
            <a:alpha val="90000"/>
            <a:hueOff val="-1363946"/>
            <a:satOff val="15036"/>
            <a:lumOff val="1432"/>
            <a:alphaOff val="0"/>
          </a:schemeClr>
        </a:solidFill>
        <a:ln w="12700" cap="rnd" cmpd="sng" algn="ctr">
          <a:solidFill>
            <a:schemeClr val="accent2">
              <a:tint val="40000"/>
              <a:alpha val="90000"/>
              <a:hueOff val="-1363946"/>
              <a:satOff val="15036"/>
              <a:lumOff val="1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75" tIns="245644" rIns="93575" bIns="245644" numCol="1" spcCol="1270" anchor="ctr" anchorCtr="0">
          <a:noAutofit/>
        </a:bodyPr>
        <a:lstStyle/>
        <a:p>
          <a:pPr marL="0" lvl="0" indent="0" algn="l" defTabSz="755650">
            <a:lnSpc>
              <a:spcPct val="90000"/>
            </a:lnSpc>
            <a:spcBef>
              <a:spcPct val="0"/>
            </a:spcBef>
            <a:spcAft>
              <a:spcPct val="35000"/>
            </a:spcAft>
            <a:buNone/>
          </a:pPr>
          <a:r>
            <a:rPr lang="en-US" sz="1700" kern="1200"/>
            <a:t>Print off action plan and complete</a:t>
          </a:r>
        </a:p>
      </dsp:txBody>
      <dsp:txXfrm>
        <a:off x="1205687" y="1026995"/>
        <a:ext cx="4822748" cy="967101"/>
      </dsp:txXfrm>
    </dsp:sp>
    <dsp:sp modelId="{00820230-E3F1-42CC-BA39-B228594496E6}">
      <dsp:nvSpPr>
        <dsp:cNvPr id="0" name=""/>
        <dsp:cNvSpPr/>
      </dsp:nvSpPr>
      <dsp:spPr>
        <a:xfrm>
          <a:off x="0" y="1026995"/>
          <a:ext cx="1205687" cy="967101"/>
        </a:xfrm>
        <a:prstGeom prst="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w="12700" cap="rnd" cmpd="sng" algn="ctr">
          <a:solidFill>
            <a:schemeClr val="accent2">
              <a:hueOff val="-988095"/>
              <a:satOff val="4733"/>
              <a:lumOff val="437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801" tIns="95528" rIns="63801" bIns="95528" numCol="1" spcCol="1270" anchor="ctr" anchorCtr="0">
          <a:noAutofit/>
        </a:bodyPr>
        <a:lstStyle/>
        <a:p>
          <a:pPr marL="0" lvl="0" indent="0" algn="ctr" defTabSz="977900">
            <a:lnSpc>
              <a:spcPct val="90000"/>
            </a:lnSpc>
            <a:spcBef>
              <a:spcPct val="0"/>
            </a:spcBef>
            <a:spcAft>
              <a:spcPct val="35000"/>
            </a:spcAft>
            <a:buNone/>
          </a:pPr>
          <a:r>
            <a:rPr lang="en-US" sz="2200" kern="1200" dirty="0"/>
            <a:t>Action plan</a:t>
          </a:r>
        </a:p>
      </dsp:txBody>
      <dsp:txXfrm>
        <a:off x="0" y="1026995"/>
        <a:ext cx="1205687" cy="967101"/>
      </dsp:txXfrm>
    </dsp:sp>
    <dsp:sp modelId="{B6E62E50-1635-433C-AB8D-A940367C4302}">
      <dsp:nvSpPr>
        <dsp:cNvPr id="0" name=""/>
        <dsp:cNvSpPr/>
      </dsp:nvSpPr>
      <dsp:spPr>
        <a:xfrm>
          <a:off x="1205687" y="2052123"/>
          <a:ext cx="4822748" cy="967101"/>
        </a:xfrm>
        <a:prstGeom prst="rect">
          <a:avLst/>
        </a:prstGeom>
        <a:solidFill>
          <a:schemeClr val="accent2">
            <a:tint val="40000"/>
            <a:alpha val="90000"/>
            <a:hueOff val="-2727893"/>
            <a:satOff val="30071"/>
            <a:lumOff val="2864"/>
            <a:alphaOff val="0"/>
          </a:schemeClr>
        </a:solidFill>
        <a:ln w="12700" cap="rnd" cmpd="sng" algn="ctr">
          <a:solidFill>
            <a:schemeClr val="accent2">
              <a:tint val="40000"/>
              <a:alpha val="90000"/>
              <a:hueOff val="-2727893"/>
              <a:satOff val="30071"/>
              <a:lumOff val="2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75" tIns="245644" rIns="93575" bIns="245644" numCol="1" spcCol="1270" anchor="ctr" anchorCtr="0">
          <a:noAutofit/>
        </a:bodyPr>
        <a:lstStyle/>
        <a:p>
          <a:pPr marL="0" lvl="0" indent="0" algn="l" defTabSz="755650">
            <a:lnSpc>
              <a:spcPct val="90000"/>
            </a:lnSpc>
            <a:spcBef>
              <a:spcPct val="0"/>
            </a:spcBef>
            <a:spcAft>
              <a:spcPct val="35000"/>
            </a:spcAft>
            <a:buNone/>
          </a:pPr>
          <a:r>
            <a:rPr lang="en-US" sz="1700" kern="1200"/>
            <a:t>Speak to local surgeries about CPCS and pass on feedback to LPC</a:t>
          </a:r>
        </a:p>
      </dsp:txBody>
      <dsp:txXfrm>
        <a:off x="1205687" y="2052123"/>
        <a:ext cx="4822748" cy="967101"/>
      </dsp:txXfrm>
    </dsp:sp>
    <dsp:sp modelId="{B95C53FE-606B-4243-83DA-638E240F647C}">
      <dsp:nvSpPr>
        <dsp:cNvPr id="0" name=""/>
        <dsp:cNvSpPr/>
      </dsp:nvSpPr>
      <dsp:spPr>
        <a:xfrm>
          <a:off x="0" y="2052123"/>
          <a:ext cx="1205687" cy="967101"/>
        </a:xfrm>
        <a:prstGeom prst="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w="12700" cap="rnd" cmpd="sng" algn="ctr">
          <a:solidFill>
            <a:schemeClr val="accent2">
              <a:hueOff val="-1976191"/>
              <a:satOff val="9467"/>
              <a:lumOff val="8758"/>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801" tIns="95528" rIns="63801" bIns="95528" numCol="1" spcCol="1270" anchor="ctr" anchorCtr="0">
          <a:noAutofit/>
        </a:bodyPr>
        <a:lstStyle/>
        <a:p>
          <a:pPr marL="0" lvl="0" indent="0" algn="ctr" defTabSz="977900">
            <a:lnSpc>
              <a:spcPct val="90000"/>
            </a:lnSpc>
            <a:spcBef>
              <a:spcPct val="0"/>
            </a:spcBef>
            <a:spcAft>
              <a:spcPct val="35000"/>
            </a:spcAft>
            <a:buNone/>
          </a:pPr>
          <a:r>
            <a:rPr lang="en-US" sz="2200" kern="1200" dirty="0"/>
            <a:t>Promote</a:t>
          </a:r>
        </a:p>
      </dsp:txBody>
      <dsp:txXfrm>
        <a:off x="0" y="2052123"/>
        <a:ext cx="1205687" cy="967101"/>
      </dsp:txXfrm>
    </dsp:sp>
    <dsp:sp modelId="{EB6DA675-C57C-47A2-AFC3-B93D99001545}">
      <dsp:nvSpPr>
        <dsp:cNvPr id="0" name=""/>
        <dsp:cNvSpPr/>
      </dsp:nvSpPr>
      <dsp:spPr>
        <a:xfrm>
          <a:off x="1205687" y="3077251"/>
          <a:ext cx="4822748" cy="967101"/>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575" tIns="245644" rIns="93575" bIns="245644" numCol="1" spcCol="1270" anchor="ctr" anchorCtr="0">
          <a:noAutofit/>
        </a:bodyPr>
        <a:lstStyle/>
        <a:p>
          <a:pPr marL="0" lvl="0" indent="0" algn="l" defTabSz="755650">
            <a:lnSpc>
              <a:spcPct val="90000"/>
            </a:lnSpc>
            <a:spcBef>
              <a:spcPct val="0"/>
            </a:spcBef>
            <a:spcAft>
              <a:spcPct val="35000"/>
            </a:spcAft>
            <a:buNone/>
          </a:pPr>
          <a:r>
            <a:rPr lang="en-US" sz="1700" kern="1200"/>
            <a:t>Engage with local roll out when it happens in your area.</a:t>
          </a:r>
        </a:p>
      </dsp:txBody>
      <dsp:txXfrm>
        <a:off x="1205687" y="3077251"/>
        <a:ext cx="4822748" cy="967101"/>
      </dsp:txXfrm>
    </dsp:sp>
    <dsp:sp modelId="{9C411E8A-F73E-4ED8-AC74-86FA318628E3}">
      <dsp:nvSpPr>
        <dsp:cNvPr id="0" name=""/>
        <dsp:cNvSpPr/>
      </dsp:nvSpPr>
      <dsp:spPr>
        <a:xfrm>
          <a:off x="0" y="3077251"/>
          <a:ext cx="1205687" cy="967101"/>
        </a:xfrm>
        <a:prstGeom prst="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801" tIns="95528" rIns="63801" bIns="95528" numCol="1" spcCol="1270" anchor="ctr" anchorCtr="0">
          <a:noAutofit/>
        </a:bodyPr>
        <a:lstStyle/>
        <a:p>
          <a:pPr marL="0" lvl="0" indent="0" algn="ctr" defTabSz="977900">
            <a:lnSpc>
              <a:spcPct val="90000"/>
            </a:lnSpc>
            <a:spcBef>
              <a:spcPct val="0"/>
            </a:spcBef>
            <a:spcAft>
              <a:spcPct val="35000"/>
            </a:spcAft>
            <a:buNone/>
          </a:pPr>
          <a:r>
            <a:rPr lang="en-US" sz="2200" kern="1200"/>
            <a:t>Engage</a:t>
          </a:r>
        </a:p>
      </dsp:txBody>
      <dsp:txXfrm>
        <a:off x="0" y="3077251"/>
        <a:ext cx="1205687" cy="9671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3C6E1-FE5D-724F-BB22-FB68073B2F5D}" type="datetimeFigureOut">
              <a:rPr lang="en-US" smtClean="0"/>
              <a:t>2/2/2021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62E20F-69B9-084C-A64B-E03956188C0D}" type="slidenum">
              <a:rPr lang="en-GB" smtClean="0"/>
              <a:t>‹#›</a:t>
            </a:fld>
            <a:endParaRPr lang="en-GB" dirty="0"/>
          </a:p>
        </p:txBody>
      </p:sp>
    </p:spTree>
    <p:extLst>
      <p:ext uri="{BB962C8B-B14F-4D97-AF65-F5344CB8AC3E}">
        <p14:creationId xmlns:p14="http://schemas.microsoft.com/office/powerpoint/2010/main" val="3660454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005DE-941D-E543-9B53-B71328356F12}" type="datetimeFigureOut">
              <a:rPr lang="en-US" smtClean="0"/>
              <a:t>2/2/2021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3E494-8BFA-3940-B3C9-82FA6F47CA95}" type="slidenum">
              <a:rPr lang="en-GB" smtClean="0"/>
              <a:t>‹#›</a:t>
            </a:fld>
            <a:endParaRPr lang="en-GB" dirty="0"/>
          </a:p>
        </p:txBody>
      </p:sp>
    </p:spTree>
    <p:extLst>
      <p:ext uri="{BB962C8B-B14F-4D97-AF65-F5344CB8AC3E}">
        <p14:creationId xmlns:p14="http://schemas.microsoft.com/office/powerpoint/2010/main" val="3297737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Pharmacy have an action plan which includes updating SOP, Briefing team, Setting up a file with relevant information e.g. aid memoire, service specification and toolkit</a:t>
            </a:r>
          </a:p>
          <a:p>
            <a:endParaRPr lang="en-GB" dirty="0"/>
          </a:p>
        </p:txBody>
      </p:sp>
      <p:sp>
        <p:nvSpPr>
          <p:cNvPr id="4" name="Slide Number Placeholder 3"/>
          <p:cNvSpPr>
            <a:spLocks noGrp="1"/>
          </p:cNvSpPr>
          <p:nvPr>
            <p:ph type="sldNum" sz="quarter" idx="10"/>
          </p:nvPr>
        </p:nvSpPr>
        <p:spPr/>
        <p:txBody>
          <a:bodyPr/>
          <a:lstStyle/>
          <a:p>
            <a:fld id="{73E3E494-8BFA-3940-B3C9-82FA6F47CA95}" type="slidenum">
              <a:rPr lang="en-GB" smtClean="0"/>
              <a:t>11</a:t>
            </a:fld>
            <a:endParaRPr lang="en-GB" dirty="0"/>
          </a:p>
        </p:txBody>
      </p:sp>
    </p:spTree>
    <p:extLst>
      <p:ext uri="{BB962C8B-B14F-4D97-AF65-F5344CB8AC3E}">
        <p14:creationId xmlns:p14="http://schemas.microsoft.com/office/powerpoint/2010/main" val="115591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methods of referral of patients from general practice to pharmacy, NHS mail, </a:t>
            </a:r>
            <a:r>
              <a:rPr lang="en-GB" dirty="0" err="1"/>
              <a:t>PharmRefer</a:t>
            </a:r>
            <a:r>
              <a:rPr lang="en-GB" dirty="0"/>
              <a:t>, Patient Access for professionals- Gloucestershire practices so far have wanted to use </a:t>
            </a:r>
            <a:r>
              <a:rPr lang="en-GB" dirty="0" err="1"/>
              <a:t>NHSmail</a:t>
            </a:r>
            <a:r>
              <a:rPr lang="en-GB" dirty="0"/>
              <a:t> referral as these can be built into their clinical systems and are easy for staff to use</a:t>
            </a:r>
          </a:p>
        </p:txBody>
      </p:sp>
      <p:sp>
        <p:nvSpPr>
          <p:cNvPr id="4" name="Slide Number Placeholder 3"/>
          <p:cNvSpPr>
            <a:spLocks noGrp="1"/>
          </p:cNvSpPr>
          <p:nvPr>
            <p:ph type="sldNum" sz="quarter" idx="10"/>
          </p:nvPr>
        </p:nvSpPr>
        <p:spPr/>
        <p:txBody>
          <a:bodyPr/>
          <a:lstStyle/>
          <a:p>
            <a:fld id="{73E3E494-8BFA-3940-B3C9-82FA6F47CA95}" type="slidenum">
              <a:rPr lang="en-GB" smtClean="0"/>
              <a:t>17</a:t>
            </a:fld>
            <a:endParaRPr lang="en-GB" dirty="0"/>
          </a:p>
        </p:txBody>
      </p:sp>
    </p:spTree>
    <p:extLst>
      <p:ext uri="{BB962C8B-B14F-4D97-AF65-F5344CB8AC3E}">
        <p14:creationId xmlns:p14="http://schemas.microsoft.com/office/powerpoint/2010/main" val="314791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various methods of referral of patients from general practice to pharmacy, NHS mail, </a:t>
            </a:r>
            <a:r>
              <a:rPr lang="en-GB" dirty="0" err="1"/>
              <a:t>PharmRefer</a:t>
            </a:r>
            <a:r>
              <a:rPr lang="en-GB" dirty="0"/>
              <a:t>, Patient Access for professionals- Gloucestershire practices so far have wanted to use </a:t>
            </a:r>
            <a:r>
              <a:rPr lang="en-GB" dirty="0" err="1"/>
              <a:t>NHSmail</a:t>
            </a:r>
            <a:r>
              <a:rPr lang="en-GB" dirty="0"/>
              <a:t> referral as these can be built into their clinical systems and are easy for staff to use</a:t>
            </a:r>
          </a:p>
        </p:txBody>
      </p:sp>
      <p:sp>
        <p:nvSpPr>
          <p:cNvPr id="4" name="Slide Number Placeholder 3"/>
          <p:cNvSpPr>
            <a:spLocks noGrp="1"/>
          </p:cNvSpPr>
          <p:nvPr>
            <p:ph type="sldNum" sz="quarter" idx="10"/>
          </p:nvPr>
        </p:nvSpPr>
        <p:spPr/>
        <p:txBody>
          <a:bodyPr/>
          <a:lstStyle/>
          <a:p>
            <a:fld id="{73E3E494-8BFA-3940-B3C9-82FA6F47CA95}" type="slidenum">
              <a:rPr lang="en-GB" smtClean="0"/>
              <a:t>19</a:t>
            </a:fld>
            <a:endParaRPr lang="en-GB" dirty="0"/>
          </a:p>
        </p:txBody>
      </p:sp>
    </p:spTree>
    <p:extLst>
      <p:ext uri="{BB962C8B-B14F-4D97-AF65-F5344CB8AC3E}">
        <p14:creationId xmlns:p14="http://schemas.microsoft.com/office/powerpoint/2010/main" val="403394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Supporting Community Pharmacy across Avon</a:t>
            </a:r>
            <a:endParaRPr lang="en-US" dirty="0"/>
          </a:p>
        </p:txBody>
      </p:sp>
    </p:spTree>
    <p:extLst>
      <p:ext uri="{BB962C8B-B14F-4D97-AF65-F5344CB8AC3E}">
        <p14:creationId xmlns:p14="http://schemas.microsoft.com/office/powerpoint/2010/main" val="32409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71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338032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403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62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869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421828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412693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Slide Number Placeholder 5">
            <a:extLst>
              <a:ext uri="{FF2B5EF4-FFF2-40B4-BE49-F238E27FC236}">
                <a16:creationId xmlns:a16="http://schemas.microsoft.com/office/drawing/2014/main" id="{08C6E163-0187-466D-AF3D-26809455A02C}"/>
              </a:ext>
            </a:extLst>
          </p:cNvPr>
          <p:cNvSpPr txBox="1">
            <a:spLocks/>
          </p:cNvSpPr>
          <p:nvPr userDrawn="1"/>
        </p:nvSpPr>
        <p:spPr>
          <a:xfrm>
            <a:off x="2467605" y="4843330"/>
            <a:ext cx="6677041" cy="273844"/>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rgbClr val="3121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t>Supporting Community Pharmacy across Avon</a:t>
            </a:r>
          </a:p>
        </p:txBody>
      </p:sp>
      <p:pic>
        <p:nvPicPr>
          <p:cNvPr id="8" name="Picture 7">
            <a:extLst>
              <a:ext uri="{FF2B5EF4-FFF2-40B4-BE49-F238E27FC236}">
                <a16:creationId xmlns:a16="http://schemas.microsoft.com/office/drawing/2014/main" id="{76C2B870-DBD2-4FF5-8018-7629D450D278}"/>
              </a:ext>
            </a:extLst>
          </p:cNvPr>
          <p:cNvPicPr>
            <a:picLocks noChangeAspect="1"/>
          </p:cNvPicPr>
          <p:nvPr userDrawn="1"/>
        </p:nvPicPr>
        <p:blipFill>
          <a:blip r:embed="rId2"/>
          <a:stretch>
            <a:fillRect/>
          </a:stretch>
        </p:blipFill>
        <p:spPr>
          <a:xfrm>
            <a:off x="8072195" y="-42333"/>
            <a:ext cx="1135304" cy="785163"/>
          </a:xfrm>
          <a:prstGeom prst="rect">
            <a:avLst/>
          </a:prstGeom>
        </p:spPr>
      </p:pic>
      <p:pic>
        <p:nvPicPr>
          <p:cNvPr id="9" name="Picture 8">
            <a:extLst>
              <a:ext uri="{FF2B5EF4-FFF2-40B4-BE49-F238E27FC236}">
                <a16:creationId xmlns:a16="http://schemas.microsoft.com/office/drawing/2014/main" id="{505F5E29-D821-41AE-8324-DEE6FE19AC84}"/>
              </a:ext>
            </a:extLst>
          </p:cNvPr>
          <p:cNvPicPr>
            <a:picLocks noChangeAspect="1"/>
          </p:cNvPicPr>
          <p:nvPr userDrawn="1"/>
        </p:nvPicPr>
        <p:blipFill>
          <a:blip r:embed="rId3"/>
          <a:stretch>
            <a:fillRect/>
          </a:stretch>
        </p:blipFill>
        <p:spPr>
          <a:xfrm>
            <a:off x="0" y="-1118"/>
            <a:ext cx="1222144" cy="702733"/>
          </a:xfrm>
          <a:prstGeom prst="rect">
            <a:avLst/>
          </a:prstGeom>
        </p:spPr>
      </p:pic>
    </p:spTree>
    <p:extLst>
      <p:ext uri="{BB962C8B-B14F-4D97-AF65-F5344CB8AC3E}">
        <p14:creationId xmlns:p14="http://schemas.microsoft.com/office/powerpoint/2010/main" val="49844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70151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312292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113006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101407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62510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83193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4A555F7-B952-3441-A988-64479F40ADF1}" type="datetimeFigureOut">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AA5E5-B4A7-5D4F-8133-390A29698768}" type="slidenum">
              <a:rPr lang="en-US" smtClean="0"/>
              <a:t>‹#›</a:t>
            </a:fld>
            <a:endParaRPr lang="en-US" dirty="0"/>
          </a:p>
        </p:txBody>
      </p:sp>
    </p:spTree>
    <p:extLst>
      <p:ext uri="{BB962C8B-B14F-4D97-AF65-F5344CB8AC3E}">
        <p14:creationId xmlns:p14="http://schemas.microsoft.com/office/powerpoint/2010/main" val="96017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04A555F7-B952-3441-A988-64479F40ADF1}" type="datetimeFigureOut">
              <a:rPr lang="en-US" smtClean="0"/>
              <a:t>2/2/2021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pic>
        <p:nvPicPr>
          <p:cNvPr id="18" name="Picture 17" descr="Colour Banner - No Logo - LAND.jpg">
            <a:extLst>
              <a:ext uri="{FF2B5EF4-FFF2-40B4-BE49-F238E27FC236}">
                <a16:creationId xmlns:a16="http://schemas.microsoft.com/office/drawing/2014/main" id="{3C9D8C99-BDA3-4C5A-B94F-585BB5964583}"/>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579" t="32641" r="1326" b="30694"/>
          <a:stretch/>
        </p:blipFill>
        <p:spPr>
          <a:xfrm>
            <a:off x="0" y="4553655"/>
            <a:ext cx="9144000" cy="269407"/>
          </a:xfrm>
          <a:prstGeom prst="rect">
            <a:avLst/>
          </a:prstGeom>
        </p:spPr>
      </p:pic>
    </p:spTree>
    <p:extLst>
      <p:ext uri="{BB962C8B-B14F-4D97-AF65-F5344CB8AC3E}">
        <p14:creationId xmlns:p14="http://schemas.microsoft.com/office/powerpoint/2010/main" val="359012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yvEz8YkQph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pharms.com/events/cpcs-events/cpcs-information" TargetMode="External"/><Relationship Id="rId2" Type="http://schemas.openxmlformats.org/officeDocument/2006/relationships/hyperlink" Target="https://www.nhsbsa.nhs.uk/pharmacies-gp-practices-and-appliance-contractors/dispensing-contractors-information/nhs-community-pharmacist-consultation-service-minor-illness-and-urgent-repeat-medicines-supply"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9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130300" y="3038124"/>
            <a:ext cx="5825202" cy="822675"/>
          </a:xfrm>
        </p:spPr>
        <p:txBody>
          <a:bodyPr>
            <a:normAutofit/>
          </a:bodyPr>
          <a:lstStyle/>
          <a:p>
            <a:r>
              <a:rPr lang="en-US" dirty="0"/>
              <a:t>Rebecca Myers. Partnerships Manager</a:t>
            </a:r>
            <a:endParaRPr lang="en-US"/>
          </a:p>
        </p:txBody>
      </p:sp>
      <p:sp>
        <p:nvSpPr>
          <p:cNvPr id="2" name="Title 1"/>
          <p:cNvSpPr>
            <a:spLocks noGrp="1"/>
          </p:cNvSpPr>
          <p:nvPr>
            <p:ph type="ctrTitle"/>
          </p:nvPr>
        </p:nvSpPr>
        <p:spPr>
          <a:xfrm>
            <a:off x="1130300" y="1047750"/>
            <a:ext cx="5825202" cy="1990377"/>
          </a:xfrm>
        </p:spPr>
        <p:txBody>
          <a:bodyPr>
            <a:normAutofit/>
          </a:bodyPr>
          <a:lstStyle/>
          <a:p>
            <a:r>
              <a:rPr lang="en-US" dirty="0"/>
              <a:t>GP CPCS</a:t>
            </a:r>
            <a:br>
              <a:rPr lang="en-US" dirty="0"/>
            </a:br>
            <a:r>
              <a:rPr lang="en-US" dirty="0"/>
              <a:t>Update and Engagement</a:t>
            </a:r>
          </a:p>
        </p:txBody>
      </p:sp>
    </p:spTree>
    <p:extLst>
      <p:ext uri="{BB962C8B-B14F-4D97-AF65-F5344CB8AC3E}">
        <p14:creationId xmlns:p14="http://schemas.microsoft.com/office/powerpoint/2010/main" val="173614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F484E-030F-D946-9BCE-8E530EEC4BA5}"/>
              </a:ext>
            </a:extLst>
          </p:cNvPr>
          <p:cNvSpPr>
            <a:spLocks noGrp="1"/>
          </p:cNvSpPr>
          <p:nvPr>
            <p:ph type="title"/>
          </p:nvPr>
        </p:nvSpPr>
        <p:spPr>
          <a:xfrm>
            <a:off x="398861" y="469653"/>
            <a:ext cx="2340233" cy="681135"/>
          </a:xfrm>
        </p:spPr>
        <p:txBody>
          <a:bodyPr>
            <a:normAutofit/>
          </a:bodyPr>
          <a:lstStyle/>
          <a:p>
            <a:r>
              <a:rPr lang="en-US" dirty="0"/>
              <a:t>Staff training</a:t>
            </a:r>
          </a:p>
        </p:txBody>
      </p:sp>
      <p:sp>
        <p:nvSpPr>
          <p:cNvPr id="19" name="Isosceles Triangle 18">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7"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25A70B38-4351-4D76-9FA2-67CDBCC3486F}"/>
              </a:ext>
            </a:extLst>
          </p:cNvPr>
          <p:cNvPicPr>
            <a:picLocks noChangeAspect="1"/>
          </p:cNvPicPr>
          <p:nvPr/>
        </p:nvPicPr>
        <p:blipFill>
          <a:blip r:embed="rId2"/>
          <a:stretch>
            <a:fillRect/>
          </a:stretch>
        </p:blipFill>
        <p:spPr>
          <a:xfrm>
            <a:off x="2974044" y="469653"/>
            <a:ext cx="5682486" cy="6972379"/>
          </a:xfrm>
          <a:prstGeom prst="rect">
            <a:avLst/>
          </a:prstGeom>
        </p:spPr>
      </p:pic>
    </p:spTree>
    <p:extLst>
      <p:ext uri="{BB962C8B-B14F-4D97-AF65-F5344CB8AC3E}">
        <p14:creationId xmlns:p14="http://schemas.microsoft.com/office/powerpoint/2010/main" val="112670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A2E62DA-FE42-BC4A-9137-24528F996CAE}"/>
              </a:ext>
            </a:extLst>
          </p:cNvPr>
          <p:cNvSpPr>
            <a:spLocks noGrp="1"/>
          </p:cNvSpPr>
          <p:nvPr>
            <p:ph type="title"/>
          </p:nvPr>
        </p:nvSpPr>
        <p:spPr>
          <a:xfrm>
            <a:off x="131996" y="482600"/>
            <a:ext cx="3152284" cy="1031706"/>
          </a:xfrm>
        </p:spPr>
        <p:txBody>
          <a:bodyPr anchor="ctr">
            <a:normAutofit/>
          </a:bodyPr>
          <a:lstStyle/>
          <a:p>
            <a:r>
              <a:rPr lang="en-GB" dirty="0">
                <a:solidFill>
                  <a:schemeClr val="bg1"/>
                </a:solidFill>
              </a:rPr>
              <a:t>Action plan</a:t>
            </a:r>
          </a:p>
        </p:txBody>
      </p:sp>
      <p:sp>
        <p:nvSpPr>
          <p:cNvPr id="3" name="Content Placeholder 2">
            <a:extLst>
              <a:ext uri="{FF2B5EF4-FFF2-40B4-BE49-F238E27FC236}">
                <a16:creationId xmlns:a16="http://schemas.microsoft.com/office/drawing/2014/main" id="{8F88ACF6-3D76-C24E-96D1-4840499DB399}"/>
              </a:ext>
            </a:extLst>
          </p:cNvPr>
          <p:cNvSpPr>
            <a:spLocks noGrp="1"/>
          </p:cNvSpPr>
          <p:nvPr>
            <p:ph idx="1"/>
          </p:nvPr>
        </p:nvSpPr>
        <p:spPr>
          <a:xfrm>
            <a:off x="131996" y="1496617"/>
            <a:ext cx="2980457" cy="2580083"/>
          </a:xfrm>
        </p:spPr>
        <p:txBody>
          <a:bodyPr>
            <a:normAutofit/>
          </a:bodyPr>
          <a:lstStyle/>
          <a:p>
            <a:pPr marL="0" indent="0">
              <a:buNone/>
            </a:pPr>
            <a:r>
              <a:rPr lang="en-GB" sz="1400" dirty="0">
                <a:solidFill>
                  <a:schemeClr val="bg1"/>
                </a:solidFill>
              </a:rPr>
              <a:t>D . The contractor should create an action plan for implementing the new referral pathway in the pharmacy, including ensuring their NHS CPCS standard operating procedure is updated to include the GP referral pathway and the associated record keeping and data capture requirements; </a:t>
            </a:r>
          </a:p>
          <a:p>
            <a:endParaRPr lang="en-GB" dirty="0">
              <a:solidFill>
                <a:schemeClr val="bg1"/>
              </a:solidFill>
            </a:endParaRPr>
          </a:p>
        </p:txBody>
      </p:sp>
      <p:pic>
        <p:nvPicPr>
          <p:cNvPr id="4" name="Picture 3">
            <a:extLst>
              <a:ext uri="{FF2B5EF4-FFF2-40B4-BE49-F238E27FC236}">
                <a16:creationId xmlns:a16="http://schemas.microsoft.com/office/drawing/2014/main" id="{B81D190D-A3F0-4247-80DF-E5CE14DEC43D}"/>
              </a:ext>
            </a:extLst>
          </p:cNvPr>
          <p:cNvPicPr>
            <a:picLocks noChangeAspect="1"/>
          </p:cNvPicPr>
          <p:nvPr/>
        </p:nvPicPr>
        <p:blipFill>
          <a:blip r:embed="rId3"/>
          <a:stretch>
            <a:fillRect/>
          </a:stretch>
        </p:blipFill>
        <p:spPr>
          <a:xfrm>
            <a:off x="3416276" y="130752"/>
            <a:ext cx="5547885" cy="4909878"/>
          </a:xfrm>
          <a:prstGeom prst="rect">
            <a:avLst/>
          </a:prstGeom>
        </p:spPr>
      </p:pic>
      <p:sp>
        <p:nvSpPr>
          <p:cNvPr id="29" name="Isosceles Triangle 28">
            <a:extLst>
              <a:ext uri="{FF2B5EF4-FFF2-40B4-BE49-F238E27FC236}">
                <a16:creationId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2146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F033C849-953D-4A3C-BB57-879F7C9A5C4C}"/>
              </a:ext>
            </a:extLst>
          </p:cNvPr>
          <p:cNvPicPr>
            <a:picLocks noChangeAspect="1"/>
          </p:cNvPicPr>
          <p:nvPr/>
        </p:nvPicPr>
        <p:blipFill>
          <a:blip r:embed="rId2"/>
          <a:stretch>
            <a:fillRect/>
          </a:stretch>
        </p:blipFill>
        <p:spPr>
          <a:xfrm>
            <a:off x="3088514" y="44154"/>
            <a:ext cx="5728258" cy="5055186"/>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01281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5094" cy="51434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2"/>
            <a:ext cx="792559" cy="5143500"/>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6E8090E8-E9C3-40DD-8CBE-193B88C11A53}"/>
              </a:ext>
            </a:extLst>
          </p:cNvPr>
          <p:cNvPicPr>
            <a:picLocks noChangeAspect="1"/>
          </p:cNvPicPr>
          <p:nvPr/>
        </p:nvPicPr>
        <p:blipFill>
          <a:blip r:embed="rId2"/>
          <a:stretch>
            <a:fillRect/>
          </a:stretch>
        </p:blipFill>
        <p:spPr>
          <a:xfrm>
            <a:off x="1285239" y="1726578"/>
            <a:ext cx="7868082" cy="3127561"/>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300990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B4BF876C-9C5B-4125-993F-751EC8DE30F1}"/>
              </a:ext>
            </a:extLst>
          </p:cNvPr>
          <p:cNvPicPr>
            <a:picLocks noChangeAspect="1"/>
          </p:cNvPicPr>
          <p:nvPr/>
        </p:nvPicPr>
        <p:blipFill>
          <a:blip r:embed="rId3"/>
          <a:stretch>
            <a:fillRect/>
          </a:stretch>
        </p:blipFill>
        <p:spPr>
          <a:xfrm>
            <a:off x="1285239" y="493335"/>
            <a:ext cx="7806159" cy="1074039"/>
          </a:xfrm>
          <a:prstGeom prst="rect">
            <a:avLst/>
          </a:prstGeom>
        </p:spPr>
      </p:pic>
    </p:spTree>
    <p:extLst>
      <p:ext uri="{BB962C8B-B14F-4D97-AF65-F5344CB8AC3E}">
        <p14:creationId xmlns:p14="http://schemas.microsoft.com/office/powerpoint/2010/main" val="270063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44A48-057B-49C7-8E4A-81A3279A1237}"/>
              </a:ext>
            </a:extLst>
          </p:cNvPr>
          <p:cNvSpPr>
            <a:spLocks noGrp="1"/>
          </p:cNvSpPr>
          <p:nvPr>
            <p:ph type="title"/>
          </p:nvPr>
        </p:nvSpPr>
        <p:spPr>
          <a:xfrm>
            <a:off x="1000126" y="457200"/>
            <a:ext cx="6447501" cy="990600"/>
          </a:xfrm>
        </p:spPr>
        <p:txBody>
          <a:bodyPr>
            <a:normAutofit/>
          </a:bodyPr>
          <a:lstStyle/>
          <a:p>
            <a:pPr>
              <a:lnSpc>
                <a:spcPct val="90000"/>
              </a:lnSpc>
            </a:pPr>
            <a:r>
              <a:rPr lang="en-GB" sz="1200" dirty="0"/>
              <a:t>A. The contractor has participated in discussions with a delivery partner/LPC lead to explore how they might promote uptake of CPCS locally. This could include early exploration of options, through to discussing the planning process for rollout of the referral pathway;</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B2E481E-74D9-42E7-97FE-2D44939A9516}"/>
              </a:ext>
            </a:extLst>
          </p:cNvPr>
          <p:cNvSpPr>
            <a:spLocks noGrp="1"/>
          </p:cNvSpPr>
          <p:nvPr>
            <p:ph idx="1"/>
          </p:nvPr>
        </p:nvSpPr>
        <p:spPr>
          <a:xfrm>
            <a:off x="1047289" y="1377249"/>
            <a:ext cx="6635288" cy="2934401"/>
          </a:xfrm>
        </p:spPr>
        <p:txBody>
          <a:bodyPr>
            <a:normAutofit/>
          </a:bodyPr>
          <a:lstStyle/>
          <a:p>
            <a:pPr marL="0" indent="0">
              <a:lnSpc>
                <a:spcPct val="90000"/>
              </a:lnSpc>
              <a:buNone/>
            </a:pPr>
            <a:endParaRPr lang="en-GB" sz="1100" dirty="0"/>
          </a:p>
          <a:p>
            <a:pPr>
              <a:lnSpc>
                <a:spcPct val="90000"/>
              </a:lnSpc>
            </a:pPr>
            <a:r>
              <a:rPr lang="en-GB" sz="1600" dirty="0"/>
              <a:t>Individual pharmacists and pharmacy teams talk to your practice pharmacists, reception staff, other contacts at the surgery about CPCS</a:t>
            </a:r>
          </a:p>
          <a:p>
            <a:pPr>
              <a:lnSpc>
                <a:spcPct val="90000"/>
              </a:lnSpc>
            </a:pPr>
            <a:r>
              <a:rPr lang="en-GB" sz="1600" dirty="0"/>
              <a:t>Highlight to LPC where referrals are taking place already but are not using CPCS service</a:t>
            </a:r>
          </a:p>
          <a:p>
            <a:pPr>
              <a:lnSpc>
                <a:spcPct val="90000"/>
              </a:lnSpc>
            </a:pPr>
            <a:r>
              <a:rPr lang="en-GB" sz="1600" dirty="0"/>
              <a:t>Engage with local roll out when it happens in your area</a:t>
            </a:r>
          </a:p>
          <a:p>
            <a:pPr>
              <a:lnSpc>
                <a:spcPct val="90000"/>
              </a:lnSpc>
            </a:pPr>
            <a:r>
              <a:rPr lang="en-GB" sz="1600" dirty="0"/>
              <a:t>Cascade information to your staff</a:t>
            </a:r>
          </a:p>
          <a:p>
            <a:pPr>
              <a:lnSpc>
                <a:spcPct val="90000"/>
              </a:lnSpc>
            </a:pPr>
            <a:endParaRPr lang="en-GB" sz="1100" dirty="0"/>
          </a:p>
          <a:p>
            <a:pPr>
              <a:lnSpc>
                <a:spcPct val="90000"/>
              </a:lnSpc>
            </a:pPr>
            <a:endParaRPr lang="en-GB" sz="1100"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459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F484E-030F-D946-9BCE-8E530EEC4BA5}"/>
              </a:ext>
            </a:extLst>
          </p:cNvPr>
          <p:cNvSpPr>
            <a:spLocks noGrp="1"/>
          </p:cNvSpPr>
          <p:nvPr>
            <p:ph type="title"/>
          </p:nvPr>
        </p:nvSpPr>
        <p:spPr>
          <a:xfrm>
            <a:off x="554829" y="113471"/>
            <a:ext cx="6447501" cy="578498"/>
          </a:xfrm>
        </p:spPr>
        <p:txBody>
          <a:bodyPr>
            <a:normAutofit/>
          </a:bodyPr>
          <a:lstStyle/>
          <a:p>
            <a:r>
              <a:rPr lang="en-US" dirty="0"/>
              <a:t>Current engagement</a:t>
            </a:r>
          </a:p>
        </p:txBody>
      </p:sp>
      <p:sp>
        <p:nvSpPr>
          <p:cNvPr id="19" name="Isosceles Triangle 18">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9E804A9-3F82-6A43-8B5A-D8AE40F7BB49}"/>
              </a:ext>
            </a:extLst>
          </p:cNvPr>
          <p:cNvSpPr>
            <a:spLocks noGrp="1"/>
          </p:cNvSpPr>
          <p:nvPr>
            <p:ph idx="1"/>
          </p:nvPr>
        </p:nvSpPr>
        <p:spPr>
          <a:xfrm>
            <a:off x="554829" y="691969"/>
            <a:ext cx="7469497" cy="4066643"/>
          </a:xfrm>
        </p:spPr>
        <p:txBody>
          <a:bodyPr>
            <a:normAutofit lnSpcReduction="10000"/>
          </a:bodyPr>
          <a:lstStyle/>
          <a:p>
            <a:pPr>
              <a:lnSpc>
                <a:spcPct val="90000"/>
              </a:lnSpc>
            </a:pPr>
            <a:r>
              <a:rPr lang="en-US" dirty="0">
                <a:solidFill>
                  <a:srgbClr val="92D050"/>
                </a:solidFill>
              </a:rPr>
              <a:t>Cheltenham Central- signed up</a:t>
            </a:r>
          </a:p>
          <a:p>
            <a:pPr>
              <a:lnSpc>
                <a:spcPct val="90000"/>
              </a:lnSpc>
            </a:pPr>
            <a:r>
              <a:rPr lang="en-US" dirty="0">
                <a:solidFill>
                  <a:srgbClr val="FFC000"/>
                </a:solidFill>
              </a:rPr>
              <a:t>Cheltenham Peripheral- Expressed Interest</a:t>
            </a:r>
          </a:p>
          <a:p>
            <a:pPr>
              <a:lnSpc>
                <a:spcPct val="90000"/>
              </a:lnSpc>
            </a:pPr>
            <a:r>
              <a:rPr lang="en-US" dirty="0">
                <a:solidFill>
                  <a:srgbClr val="FFC000"/>
                </a:solidFill>
              </a:rPr>
              <a:t>Cheltenham St Paul’s- Expressed interest</a:t>
            </a:r>
          </a:p>
          <a:p>
            <a:pPr>
              <a:lnSpc>
                <a:spcPct val="90000"/>
              </a:lnSpc>
            </a:pPr>
            <a:r>
              <a:rPr lang="en-US" dirty="0">
                <a:solidFill>
                  <a:srgbClr val="92D050"/>
                </a:solidFill>
              </a:rPr>
              <a:t>Aspen- signed up and live</a:t>
            </a:r>
          </a:p>
          <a:p>
            <a:pPr>
              <a:lnSpc>
                <a:spcPct val="90000"/>
              </a:lnSpc>
            </a:pPr>
            <a:r>
              <a:rPr lang="en-US" dirty="0">
                <a:solidFill>
                  <a:srgbClr val="FF0000"/>
                </a:solidFill>
              </a:rPr>
              <a:t>Glos Inner city*</a:t>
            </a:r>
          </a:p>
          <a:p>
            <a:pPr>
              <a:lnSpc>
                <a:spcPct val="90000"/>
              </a:lnSpc>
            </a:pPr>
            <a:r>
              <a:rPr lang="en-US" dirty="0">
                <a:solidFill>
                  <a:srgbClr val="FF0000"/>
                </a:solidFill>
              </a:rPr>
              <a:t>Glos NWG</a:t>
            </a:r>
          </a:p>
          <a:p>
            <a:pPr>
              <a:lnSpc>
                <a:spcPct val="90000"/>
              </a:lnSpc>
            </a:pPr>
            <a:r>
              <a:rPr lang="en-US" dirty="0">
                <a:solidFill>
                  <a:srgbClr val="FF0000"/>
                </a:solidFill>
              </a:rPr>
              <a:t>Rosebank/</a:t>
            </a:r>
            <a:r>
              <a:rPr lang="en-US" dirty="0" err="1">
                <a:solidFill>
                  <a:srgbClr val="FF0000"/>
                </a:solidFill>
              </a:rPr>
              <a:t>Bartongate</a:t>
            </a:r>
            <a:endParaRPr lang="en-US" dirty="0">
              <a:solidFill>
                <a:srgbClr val="FF0000"/>
              </a:solidFill>
            </a:endParaRPr>
          </a:p>
          <a:p>
            <a:pPr>
              <a:lnSpc>
                <a:spcPct val="90000"/>
              </a:lnSpc>
            </a:pPr>
            <a:r>
              <a:rPr lang="en-US" dirty="0" err="1">
                <a:solidFill>
                  <a:srgbClr val="FF0000"/>
                </a:solidFill>
              </a:rPr>
              <a:t>Hadwen</a:t>
            </a:r>
            <a:r>
              <a:rPr lang="en-US" dirty="0">
                <a:solidFill>
                  <a:srgbClr val="FF0000"/>
                </a:solidFill>
              </a:rPr>
              <a:t>/</a:t>
            </a:r>
            <a:r>
              <a:rPr lang="en-US" dirty="0" err="1">
                <a:solidFill>
                  <a:srgbClr val="FF0000"/>
                </a:solidFill>
              </a:rPr>
              <a:t>Quedgeley</a:t>
            </a:r>
            <a:endParaRPr lang="en-US" dirty="0">
              <a:solidFill>
                <a:srgbClr val="FF0000"/>
              </a:solidFill>
            </a:endParaRPr>
          </a:p>
          <a:p>
            <a:pPr>
              <a:lnSpc>
                <a:spcPct val="90000"/>
              </a:lnSpc>
            </a:pPr>
            <a:r>
              <a:rPr lang="en-US" dirty="0">
                <a:solidFill>
                  <a:srgbClr val="FF0000"/>
                </a:solidFill>
              </a:rPr>
              <a:t>TWNS *</a:t>
            </a:r>
          </a:p>
          <a:p>
            <a:pPr>
              <a:lnSpc>
                <a:spcPct val="90000"/>
              </a:lnSpc>
            </a:pPr>
            <a:r>
              <a:rPr lang="en-US" dirty="0">
                <a:solidFill>
                  <a:srgbClr val="FF0000"/>
                </a:solidFill>
              </a:rPr>
              <a:t>Stroud Cotswold*</a:t>
            </a:r>
          </a:p>
          <a:p>
            <a:pPr>
              <a:lnSpc>
                <a:spcPct val="90000"/>
              </a:lnSpc>
            </a:pPr>
            <a:r>
              <a:rPr lang="en-US" dirty="0">
                <a:solidFill>
                  <a:srgbClr val="FF0000"/>
                </a:solidFill>
              </a:rPr>
              <a:t>Stroud Severn Health</a:t>
            </a:r>
          </a:p>
          <a:p>
            <a:pPr>
              <a:lnSpc>
                <a:spcPct val="90000"/>
              </a:lnSpc>
            </a:pPr>
            <a:r>
              <a:rPr lang="en-US" dirty="0">
                <a:solidFill>
                  <a:srgbClr val="FF0000"/>
                </a:solidFill>
              </a:rPr>
              <a:t>Stroud Berkley Vale*</a:t>
            </a:r>
          </a:p>
          <a:p>
            <a:pPr>
              <a:lnSpc>
                <a:spcPct val="90000"/>
              </a:lnSpc>
            </a:pPr>
            <a:r>
              <a:rPr lang="en-US" dirty="0">
                <a:solidFill>
                  <a:srgbClr val="FF0000"/>
                </a:solidFill>
              </a:rPr>
              <a:t>Forest of Dean*</a:t>
            </a:r>
          </a:p>
          <a:p>
            <a:pPr>
              <a:lnSpc>
                <a:spcPct val="90000"/>
              </a:lnSpc>
            </a:pPr>
            <a:r>
              <a:rPr lang="en-US" dirty="0">
                <a:solidFill>
                  <a:srgbClr val="FF0000"/>
                </a:solidFill>
              </a:rPr>
              <a:t>South Cotswold*</a:t>
            </a:r>
          </a:p>
          <a:p>
            <a:pPr>
              <a:lnSpc>
                <a:spcPct val="90000"/>
              </a:lnSpc>
            </a:pPr>
            <a:r>
              <a:rPr lang="en-US" dirty="0">
                <a:solidFill>
                  <a:srgbClr val="FF0000"/>
                </a:solidFill>
              </a:rPr>
              <a:t>North Cotswold</a:t>
            </a:r>
          </a:p>
        </p:txBody>
      </p:sp>
      <p:sp>
        <p:nvSpPr>
          <p:cNvPr id="27"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B3FD7BDE-5085-4DDE-9DF4-7F00B58C2912}"/>
              </a:ext>
            </a:extLst>
          </p:cNvPr>
          <p:cNvPicPr>
            <a:picLocks noChangeAspect="1"/>
          </p:cNvPicPr>
          <p:nvPr/>
        </p:nvPicPr>
        <p:blipFill>
          <a:blip r:embed="rId2"/>
          <a:stretch>
            <a:fillRect/>
          </a:stretch>
        </p:blipFill>
        <p:spPr>
          <a:xfrm>
            <a:off x="3778579" y="1873304"/>
            <a:ext cx="5074665" cy="2827550"/>
          </a:xfrm>
          <a:prstGeom prst="rect">
            <a:avLst/>
          </a:prstGeom>
        </p:spPr>
      </p:pic>
    </p:spTree>
    <p:extLst>
      <p:ext uri="{BB962C8B-B14F-4D97-AF65-F5344CB8AC3E}">
        <p14:creationId xmlns:p14="http://schemas.microsoft.com/office/powerpoint/2010/main" val="101978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F484E-030F-D946-9BCE-8E530EEC4BA5}"/>
              </a:ext>
            </a:extLst>
          </p:cNvPr>
          <p:cNvSpPr>
            <a:spLocks noGrp="1"/>
          </p:cNvSpPr>
          <p:nvPr>
            <p:ph type="title"/>
          </p:nvPr>
        </p:nvSpPr>
        <p:spPr>
          <a:xfrm>
            <a:off x="554829" y="113471"/>
            <a:ext cx="6447501" cy="578498"/>
          </a:xfrm>
        </p:spPr>
        <p:txBody>
          <a:bodyPr>
            <a:normAutofit/>
          </a:bodyPr>
          <a:lstStyle/>
          <a:p>
            <a:pPr marL="0" indent="0"/>
            <a:r>
              <a:rPr lang="en-GB" dirty="0"/>
              <a:t>Annex F </a:t>
            </a:r>
            <a:endParaRPr lang="en-US" dirty="0"/>
          </a:p>
        </p:txBody>
      </p:sp>
      <p:sp>
        <p:nvSpPr>
          <p:cNvPr id="19" name="Isosceles Triangle 18">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7"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3BA37F9A-54C1-4D63-90E4-4FB0E16962EA}"/>
              </a:ext>
            </a:extLst>
          </p:cNvPr>
          <p:cNvSpPr txBox="1"/>
          <p:nvPr/>
        </p:nvSpPr>
        <p:spPr>
          <a:xfrm>
            <a:off x="244928" y="988713"/>
            <a:ext cx="7761530" cy="3647152"/>
          </a:xfrm>
          <a:prstGeom prst="rect">
            <a:avLst/>
          </a:prstGeom>
          <a:noFill/>
        </p:spPr>
        <p:txBody>
          <a:bodyPr wrap="square" rtlCol="0">
            <a:spAutoFit/>
          </a:bodyPr>
          <a:lstStyle/>
          <a:p>
            <a:pPr marL="228600" indent="-228600">
              <a:buAutoNum type="alphaUcPeriod"/>
            </a:pPr>
            <a:r>
              <a:rPr lang="en-GB" sz="1100" dirty="0">
                <a:solidFill>
                  <a:schemeClr val="accent1"/>
                </a:solidFill>
              </a:rPr>
              <a:t>The contractor has participated in discussions with a delivery partner/LPC lead to explore how they might promote uptake of CPCS locally. This could include early exploration of options, through to discussing the planning process for rollout of the referral pathway</a:t>
            </a:r>
            <a:r>
              <a:rPr lang="en-GB" sz="1100" dirty="0"/>
              <a:t>; </a:t>
            </a:r>
          </a:p>
          <a:p>
            <a:pPr marL="228600" indent="-228600">
              <a:buAutoNum type="alphaUcPeriod"/>
            </a:pPr>
            <a:endParaRPr lang="en-GB" sz="1100" dirty="0"/>
          </a:p>
          <a:p>
            <a:pPr marL="228600" indent="-228600">
              <a:buAutoNum type="alphaUcPeriod"/>
            </a:pPr>
            <a:r>
              <a:rPr lang="en-GB" sz="1100" dirty="0">
                <a:solidFill>
                  <a:srgbClr val="FF0000"/>
                </a:solidFill>
              </a:rPr>
              <a:t>The contractor has participated in meetings, which may be web-based and organised by others, to brief pharmacies and potentially general practices on the referral process which will be implemented, including how pharmacies will be involved in the pathway. Where a contractor has no representative available to attend a meeting at the time set, they should instead seek a briefing from the delivery partner/LPC lead on the matters discussed to ensure that they remain fully engaged with local plans;</a:t>
            </a:r>
          </a:p>
          <a:p>
            <a:pPr marL="228600" indent="-228600">
              <a:buAutoNum type="alphaUcPeriod"/>
            </a:pPr>
            <a:endParaRPr lang="en-GB" sz="1100" dirty="0">
              <a:solidFill>
                <a:srgbClr val="FF0000"/>
              </a:solidFill>
            </a:endParaRPr>
          </a:p>
          <a:p>
            <a:pPr marL="228600" indent="-228600">
              <a:buAutoNum type="alphaUcPeriod"/>
            </a:pPr>
            <a:r>
              <a:rPr lang="en-GB" sz="1100" dirty="0">
                <a:solidFill>
                  <a:srgbClr val="FF0000"/>
                </a:solidFill>
              </a:rPr>
              <a:t>The contractor must ensure that relevant members of the pharmacy team have read and understood any briefing materials prepared locally by the PCN or delivery partners on the referral pathway and any rollout plans, to ensure the relevant details are understood;</a:t>
            </a:r>
            <a:r>
              <a:rPr lang="en-GB" sz="1100" dirty="0"/>
              <a:t> </a:t>
            </a:r>
          </a:p>
          <a:p>
            <a:pPr marL="228600" indent="-228600">
              <a:buAutoNum type="alphaUcPeriod"/>
            </a:pPr>
            <a:endParaRPr lang="en-GB" sz="1100" dirty="0"/>
          </a:p>
          <a:p>
            <a:pPr marL="228600" indent="-228600">
              <a:buAutoNum type="alphaUcPeriod"/>
            </a:pPr>
            <a:r>
              <a:rPr lang="en-GB" sz="1100" dirty="0">
                <a:solidFill>
                  <a:schemeClr val="accent1"/>
                </a:solidFill>
              </a:rPr>
              <a:t>The contractor should create an action plan for implementing the new referral pathway in the pharmacy, including ensuring their NHS CPCS standard operating procedure is updated to include the GP referral pathway and the associated record keeping and data capture requirements; </a:t>
            </a:r>
          </a:p>
          <a:p>
            <a:pPr marL="228600" indent="-228600">
              <a:buAutoNum type="alphaUcPeriod"/>
            </a:pPr>
            <a:endParaRPr lang="en-GB" sz="1100" dirty="0">
              <a:solidFill>
                <a:schemeClr val="accent1"/>
              </a:solidFill>
            </a:endParaRPr>
          </a:p>
          <a:p>
            <a:pPr marL="228600" indent="-228600">
              <a:buAutoNum type="alphaUcPeriod"/>
            </a:pPr>
            <a:r>
              <a:rPr lang="en-GB" sz="1100" dirty="0">
                <a:solidFill>
                  <a:schemeClr val="accent1"/>
                </a:solidFill>
              </a:rPr>
              <a:t>The contractor must ensure that relevant members of the pharmacy team are fully briefed and have read and understood information within the updated NHS CPCS service specification and associated toolkit which is pertinent to their role.</a:t>
            </a:r>
          </a:p>
        </p:txBody>
      </p:sp>
    </p:spTree>
    <p:extLst>
      <p:ext uri="{BB962C8B-B14F-4D97-AF65-F5344CB8AC3E}">
        <p14:creationId xmlns:p14="http://schemas.microsoft.com/office/powerpoint/2010/main" val="109650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8458A49-12A1-2B46-9E3A-0B62E123BD79}"/>
              </a:ext>
            </a:extLst>
          </p:cNvPr>
          <p:cNvSpPr>
            <a:spLocks noGrp="1"/>
          </p:cNvSpPr>
          <p:nvPr>
            <p:ph idx="1"/>
          </p:nvPr>
        </p:nvSpPr>
        <p:spPr>
          <a:xfrm>
            <a:off x="554829" y="1242608"/>
            <a:ext cx="6353174" cy="2571945"/>
          </a:xfrm>
        </p:spPr>
        <p:txBody>
          <a:bodyPr>
            <a:normAutofit/>
          </a:bodyPr>
          <a:lstStyle/>
          <a:p>
            <a:r>
              <a:rPr lang="en-US" dirty="0"/>
              <a:t>Agree your local protocols – this is a key step as pharmacies can’t write their SOPs unless they understand what this looks like for example</a:t>
            </a:r>
          </a:p>
          <a:p>
            <a:pPr lvl="1">
              <a:buFont typeface="Courier New" panose="02070309020205020404" pitchFamily="49" charset="0"/>
              <a:buChar char="o"/>
            </a:pPr>
            <a:r>
              <a:rPr lang="en-US" dirty="0"/>
              <a:t>Referral method </a:t>
            </a:r>
          </a:p>
          <a:p>
            <a:pPr lvl="1">
              <a:buFont typeface="Courier New" panose="02070309020205020404" pitchFamily="49" charset="0"/>
              <a:buChar char="o"/>
            </a:pPr>
            <a:r>
              <a:rPr lang="en-US" dirty="0"/>
              <a:t>How is contact going to happen – pharmacist phones patient or patient turns up</a:t>
            </a:r>
          </a:p>
          <a:p>
            <a:pPr lvl="1">
              <a:buFont typeface="Courier New" panose="02070309020205020404" pitchFamily="49" charset="0"/>
              <a:buChar char="o"/>
            </a:pPr>
            <a:r>
              <a:rPr lang="en-US" dirty="0"/>
              <a:t>Timescales - pharmacist must contact patient within X hours</a:t>
            </a:r>
          </a:p>
          <a:p>
            <a:pPr lvl="1">
              <a:buFont typeface="Courier New" panose="02070309020205020404" pitchFamily="49" charset="0"/>
              <a:buChar char="o"/>
            </a:pPr>
            <a:r>
              <a:rPr lang="en-US" dirty="0"/>
              <a:t>Agreeing how patients should be referred back if they need to see a GP</a:t>
            </a:r>
          </a:p>
          <a:p>
            <a:pPr lvl="1">
              <a:buFont typeface="Courier New" panose="02070309020205020404" pitchFamily="49" charset="0"/>
              <a:buChar char="o"/>
            </a:pPr>
            <a:r>
              <a:rPr lang="en-US" dirty="0"/>
              <a:t>Arrangements for patients who require medication</a:t>
            </a:r>
          </a:p>
          <a:p>
            <a:pPr lvl="1">
              <a:buFont typeface="Courier New" panose="02070309020205020404" pitchFamily="49" charset="0"/>
              <a:buChar char="o"/>
            </a:pPr>
            <a:endParaRPr lang="en-US" dirty="0"/>
          </a:p>
          <a:p>
            <a:pPr marL="0" indent="0">
              <a:buNone/>
            </a:pPr>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12627A42-FCF1-4335-9721-8821F5313C29}"/>
              </a:ext>
            </a:extLst>
          </p:cNvPr>
          <p:cNvSpPr txBox="1"/>
          <p:nvPr/>
        </p:nvSpPr>
        <p:spPr>
          <a:xfrm>
            <a:off x="554829" y="581371"/>
            <a:ext cx="4178446" cy="369332"/>
          </a:xfrm>
          <a:prstGeom prst="rect">
            <a:avLst/>
          </a:prstGeom>
          <a:noFill/>
        </p:spPr>
        <p:txBody>
          <a:bodyPr wrap="square" rtlCol="0">
            <a:spAutoFit/>
          </a:bodyPr>
          <a:lstStyle/>
          <a:p>
            <a:r>
              <a:rPr lang="en-GB" dirty="0">
                <a:solidFill>
                  <a:schemeClr val="accent1"/>
                </a:solidFill>
              </a:rPr>
              <a:t>Local referrals process- PCN specific</a:t>
            </a:r>
          </a:p>
        </p:txBody>
      </p:sp>
    </p:spTree>
    <p:extLst>
      <p:ext uri="{BB962C8B-B14F-4D97-AF65-F5344CB8AC3E}">
        <p14:creationId xmlns:p14="http://schemas.microsoft.com/office/powerpoint/2010/main" val="43407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6D15C-CA57-467E-89B9-95052454212C}"/>
              </a:ext>
            </a:extLst>
          </p:cNvPr>
          <p:cNvSpPr>
            <a:spLocks noGrp="1"/>
          </p:cNvSpPr>
          <p:nvPr>
            <p:ph type="title"/>
          </p:nvPr>
        </p:nvSpPr>
        <p:spPr>
          <a:xfrm>
            <a:off x="782962" y="884363"/>
            <a:ext cx="2475485" cy="3347917"/>
          </a:xfrm>
        </p:spPr>
        <p:txBody>
          <a:bodyPr anchor="ctr">
            <a:normAutofit/>
          </a:bodyPr>
          <a:lstStyle/>
          <a:p>
            <a:r>
              <a:rPr lang="en-GB" dirty="0"/>
              <a:t>Cheltenham proposal</a:t>
            </a:r>
            <a:br>
              <a:rPr lang="en-GB" dirty="0"/>
            </a:br>
            <a:br>
              <a:rPr lang="en-GB" dirty="0"/>
            </a:br>
            <a:r>
              <a:rPr lang="en-GB" sz="1200" dirty="0"/>
              <a:t>AWAITING APPROVAL FROM CLINICAL DIRECTORS!!!</a:t>
            </a:r>
            <a:endParaRPr lang="en-GB"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09900"/>
            <a:ext cx="336549" cy="21336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081946"/>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CCA456-C850-4BC8-82B7-A516AB9857B0}"/>
              </a:ext>
            </a:extLst>
          </p:cNvPr>
          <p:cNvSpPr>
            <a:spLocks noGrp="1"/>
          </p:cNvSpPr>
          <p:nvPr>
            <p:ph idx="1"/>
          </p:nvPr>
        </p:nvSpPr>
        <p:spPr>
          <a:xfrm>
            <a:off x="3629922" y="999810"/>
            <a:ext cx="4755762" cy="3452925"/>
          </a:xfrm>
        </p:spPr>
        <p:txBody>
          <a:bodyPr anchor="ctr">
            <a:normAutofit/>
          </a:bodyPr>
          <a:lstStyle/>
          <a:p>
            <a:r>
              <a:rPr lang="en-GB" dirty="0"/>
              <a:t>Referral will be via NHS mail</a:t>
            </a:r>
          </a:p>
          <a:p>
            <a:r>
              <a:rPr lang="en-GB" dirty="0"/>
              <a:t>Patient will be advised to visit the pharmacy and say they have been referred by the surgery OR wait for the pharmacy to contact them (patient choice)</a:t>
            </a:r>
          </a:p>
          <a:p>
            <a:r>
              <a:rPr lang="en-GB" dirty="0"/>
              <a:t>Pharmacy expected to make contact with patient WITHIN 4 hours of a referral being received (check your NHS mail q2h!)</a:t>
            </a:r>
          </a:p>
          <a:p>
            <a:r>
              <a:rPr lang="en-GB" dirty="0"/>
              <a:t>Pharmacy referral back to surgery via reception team</a:t>
            </a:r>
          </a:p>
          <a:p>
            <a:r>
              <a:rPr lang="en-GB" dirty="0"/>
              <a:t>Surgery to make Improving Access appointments available where possible for pharmacy referrals</a:t>
            </a:r>
          </a:p>
          <a:p>
            <a:r>
              <a:rPr lang="en-GB" dirty="0"/>
              <a:t>Local guidelines for supply of OTC medication on prescription should be followed.</a:t>
            </a:r>
          </a:p>
          <a:p>
            <a:r>
              <a:rPr lang="en-GB" dirty="0"/>
              <a:t>Go live date TBC</a:t>
            </a:r>
          </a:p>
          <a:p>
            <a:pPr marL="0" indent="0">
              <a:buNone/>
            </a:pPr>
            <a:endParaRPr lang="en-GB" dirty="0"/>
          </a:p>
          <a:p>
            <a:pPr marL="0" indent="0">
              <a:buNone/>
            </a:pPr>
            <a:endParaRPr lang="en-GB"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3462216"/>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205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8458A49-12A1-2B46-9E3A-0B62E123BD79}"/>
              </a:ext>
            </a:extLst>
          </p:cNvPr>
          <p:cNvSpPr>
            <a:spLocks noGrp="1"/>
          </p:cNvSpPr>
          <p:nvPr>
            <p:ph idx="1"/>
          </p:nvPr>
        </p:nvSpPr>
        <p:spPr>
          <a:xfrm>
            <a:off x="554829" y="1242608"/>
            <a:ext cx="6353174" cy="2571945"/>
          </a:xfrm>
        </p:spPr>
        <p:txBody>
          <a:bodyPr>
            <a:normAutofit/>
          </a:bodyPr>
          <a:lstStyle/>
          <a:p>
            <a:pPr lvl="1">
              <a:buFont typeface="Courier New" panose="02070309020205020404" pitchFamily="49" charset="0"/>
              <a:buChar char="o"/>
            </a:pPr>
            <a:endParaRPr lang="en-US" dirty="0"/>
          </a:p>
          <a:p>
            <a:pPr marL="0" indent="0">
              <a:buNone/>
            </a:pPr>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12627A42-FCF1-4335-9721-8821F5313C29}"/>
              </a:ext>
            </a:extLst>
          </p:cNvPr>
          <p:cNvSpPr txBox="1"/>
          <p:nvPr/>
        </p:nvSpPr>
        <p:spPr>
          <a:xfrm>
            <a:off x="554829" y="581371"/>
            <a:ext cx="4178446" cy="369332"/>
          </a:xfrm>
          <a:prstGeom prst="rect">
            <a:avLst/>
          </a:prstGeom>
          <a:noFill/>
        </p:spPr>
        <p:txBody>
          <a:bodyPr wrap="square" rtlCol="0">
            <a:spAutoFit/>
          </a:bodyPr>
          <a:lstStyle/>
          <a:p>
            <a:endParaRPr lang="en-GB" dirty="0">
              <a:solidFill>
                <a:schemeClr val="accent1"/>
              </a:solidFill>
            </a:endParaRPr>
          </a:p>
        </p:txBody>
      </p:sp>
      <p:pic>
        <p:nvPicPr>
          <p:cNvPr id="2" name="Picture 1">
            <a:extLst>
              <a:ext uri="{FF2B5EF4-FFF2-40B4-BE49-F238E27FC236}">
                <a16:creationId xmlns:a16="http://schemas.microsoft.com/office/drawing/2014/main" id="{5AB93494-1EEB-4F5B-BE9A-5A0D9599A30B}"/>
              </a:ext>
            </a:extLst>
          </p:cNvPr>
          <p:cNvPicPr>
            <a:picLocks noChangeAspect="1"/>
          </p:cNvPicPr>
          <p:nvPr/>
        </p:nvPicPr>
        <p:blipFill>
          <a:blip r:embed="rId3"/>
          <a:stretch>
            <a:fillRect/>
          </a:stretch>
        </p:blipFill>
        <p:spPr>
          <a:xfrm>
            <a:off x="265208" y="149542"/>
            <a:ext cx="3686310" cy="3968115"/>
          </a:xfrm>
          <a:prstGeom prst="rect">
            <a:avLst/>
          </a:prstGeom>
        </p:spPr>
      </p:pic>
      <p:pic>
        <p:nvPicPr>
          <p:cNvPr id="11" name="Content Placeholder 3">
            <a:extLst>
              <a:ext uri="{FF2B5EF4-FFF2-40B4-BE49-F238E27FC236}">
                <a16:creationId xmlns:a16="http://schemas.microsoft.com/office/drawing/2014/main" id="{BA47A057-EEF2-4497-8A57-C5A0BEA36241}"/>
              </a:ext>
            </a:extLst>
          </p:cNvPr>
          <p:cNvPicPr>
            <a:picLocks noChangeAspect="1"/>
          </p:cNvPicPr>
          <p:nvPr/>
        </p:nvPicPr>
        <p:blipFill>
          <a:blip r:embed="rId4"/>
          <a:stretch>
            <a:fillRect/>
          </a:stretch>
        </p:blipFill>
        <p:spPr>
          <a:xfrm>
            <a:off x="4366085" y="115742"/>
            <a:ext cx="4198338" cy="4825676"/>
          </a:xfrm>
          <a:prstGeom prst="rect">
            <a:avLst/>
          </a:prstGeom>
        </p:spPr>
      </p:pic>
    </p:spTree>
    <p:extLst>
      <p:ext uri="{BB962C8B-B14F-4D97-AF65-F5344CB8AC3E}">
        <p14:creationId xmlns:p14="http://schemas.microsoft.com/office/powerpoint/2010/main" val="109272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5AE6B0-AC9E-4167-806F-E9DB135FC4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63EBE-9B80-40A4-BAFE-858ACFC09C12}"/>
              </a:ext>
            </a:extLst>
          </p:cNvPr>
          <p:cNvSpPr>
            <a:spLocks noGrp="1"/>
          </p:cNvSpPr>
          <p:nvPr>
            <p:ph type="title"/>
          </p:nvPr>
        </p:nvSpPr>
        <p:spPr>
          <a:xfrm>
            <a:off x="489360" y="1036864"/>
            <a:ext cx="2660686" cy="3069771"/>
          </a:xfrm>
        </p:spPr>
        <p:txBody>
          <a:bodyPr anchor="ctr">
            <a:normAutofit/>
          </a:bodyPr>
          <a:lstStyle/>
          <a:p>
            <a:r>
              <a:rPr lang="en-GB" sz="3300"/>
              <a:t>Agenda</a:t>
            </a:r>
          </a:p>
        </p:txBody>
      </p:sp>
      <p:grpSp>
        <p:nvGrpSpPr>
          <p:cNvPr id="22" name="Group 21">
            <a:extLst>
              <a:ext uri="{FF2B5EF4-FFF2-40B4-BE49-F238E27FC236}">
                <a16:creationId xmlns:a16="http://schemas.microsoft.com/office/drawing/2014/main" id="{3523416A-383B-4FDC-B4C9-D8EDDFE9C0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6350"/>
            <a:ext cx="3575050" cy="5149850"/>
            <a:chOff x="7425267" y="-8467"/>
            <a:chExt cx="4766733" cy="6866467"/>
          </a:xfrm>
        </p:grpSpPr>
        <p:cxnSp>
          <p:nvCxnSpPr>
            <p:cNvPr id="23" name="Straight Connector 22">
              <a:extLst>
                <a:ext uri="{FF2B5EF4-FFF2-40B4-BE49-F238E27FC236}">
                  <a16:creationId xmlns:a16="http://schemas.microsoft.com/office/drawing/2014/main" id="{CB0D29D5-3F7C-4197-821B-6D60A66CC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96F53DC-08F1-42C6-B558-B83D54B27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FE48CAF-A51C-463F-A570-ED99439A5C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1F0C48B-50FF-4351-8207-16D0960483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00384B6-5ED6-4F91-A548-B706D83751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37AFFAE-C182-463C-9459-8AB3C69D9A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10ACF17-C3F0-42BF-BDEB-D079277121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E804EFD0-B84E-476F-9FC6-6C4A42EA00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32">
            <a:extLst>
              <a:ext uri="{FF2B5EF4-FFF2-40B4-BE49-F238E27FC236}">
                <a16:creationId xmlns:a16="http://schemas.microsoft.com/office/drawing/2014/main" id="{87BD1F4E-A66D-4C06-86DA-8D56CA7A3B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FCC074C6-9565-4327-8842-9D79E30E7611}"/>
              </a:ext>
            </a:extLst>
          </p:cNvPr>
          <p:cNvGraphicFramePr>
            <a:graphicFrameLocks noGrp="1"/>
          </p:cNvGraphicFramePr>
          <p:nvPr>
            <p:ph idx="1"/>
            <p:extLst>
              <p:ext uri="{D42A27DB-BD31-4B8C-83A1-F6EECF244321}">
                <p14:modId xmlns:p14="http://schemas.microsoft.com/office/powerpoint/2010/main" val="3358530331"/>
              </p:ext>
            </p:extLst>
          </p:nvPr>
        </p:nvGraphicFramePr>
        <p:xfrm>
          <a:off x="3687414" y="708422"/>
          <a:ext cx="4971603" cy="373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03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473A99F-E6FE-4E50-85DC-7AB7750AE921}"/>
              </a:ext>
            </a:extLst>
          </p:cNvPr>
          <p:cNvSpPr>
            <a:spLocks noGrp="1"/>
          </p:cNvSpPr>
          <p:nvPr>
            <p:ph idx="1"/>
          </p:nvPr>
        </p:nvSpPr>
        <p:spPr>
          <a:xfrm>
            <a:off x="402590" y="1377903"/>
            <a:ext cx="6795770" cy="2971894"/>
          </a:xfrm>
        </p:spPr>
        <p:txBody>
          <a:bodyPr>
            <a:normAutofit/>
          </a:bodyPr>
          <a:lstStyle/>
          <a:p>
            <a:r>
              <a:rPr lang="en-GB" sz="1600" dirty="0"/>
              <a:t>NHSE meeting with CCG and LPC 9</a:t>
            </a:r>
            <a:r>
              <a:rPr lang="en-GB" sz="1600" baseline="30000" dirty="0"/>
              <a:t>th</a:t>
            </a:r>
            <a:r>
              <a:rPr lang="en-GB" sz="1600" dirty="0"/>
              <a:t> February. </a:t>
            </a:r>
          </a:p>
          <a:p>
            <a:r>
              <a:rPr lang="en-GB" sz="1600" dirty="0"/>
              <a:t>LPC has emailed all PCN practice pharmacist leads</a:t>
            </a:r>
          </a:p>
          <a:p>
            <a:r>
              <a:rPr lang="en-GB" sz="1600" dirty="0"/>
              <a:t>LPC talking to PCN practice pharmacists leads on 3</a:t>
            </a:r>
            <a:r>
              <a:rPr lang="en-GB" sz="1600" baseline="30000" dirty="0"/>
              <a:t>rd</a:t>
            </a:r>
            <a:r>
              <a:rPr lang="en-GB" sz="1600" dirty="0"/>
              <a:t> February</a:t>
            </a:r>
          </a:p>
          <a:p>
            <a:r>
              <a:rPr lang="en-GB" sz="1600" dirty="0"/>
              <a:t>PCN Community Pharmacy Leads continue talking to Clinical Directors and Practice Pharmacists</a:t>
            </a:r>
          </a:p>
          <a:p>
            <a:endParaRPr lang="en-GB" dirty="0"/>
          </a:p>
          <a:p>
            <a:pPr marL="0" indent="0">
              <a:buNone/>
            </a:pPr>
            <a:endParaRPr lang="en-GB" dirty="0"/>
          </a:p>
          <a:p>
            <a:endParaRPr lang="en-GB" dirty="0"/>
          </a:p>
          <a:p>
            <a:endParaRPr lang="en-GB" dirty="0"/>
          </a:p>
        </p:txBody>
      </p:sp>
      <p:sp>
        <p:nvSpPr>
          <p:cNvPr id="20"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E8BF5EF-3BE7-430A-8A88-08DD10A65183}"/>
              </a:ext>
            </a:extLst>
          </p:cNvPr>
          <p:cNvSpPr txBox="1"/>
          <p:nvPr/>
        </p:nvSpPr>
        <p:spPr>
          <a:xfrm>
            <a:off x="554829" y="615821"/>
            <a:ext cx="3354698" cy="461665"/>
          </a:xfrm>
          <a:prstGeom prst="rect">
            <a:avLst/>
          </a:prstGeom>
          <a:noFill/>
        </p:spPr>
        <p:txBody>
          <a:bodyPr wrap="square" rtlCol="0">
            <a:spAutoFit/>
          </a:bodyPr>
          <a:lstStyle/>
          <a:p>
            <a:r>
              <a:rPr lang="en-GB" sz="2400" dirty="0">
                <a:solidFill>
                  <a:schemeClr val="accent1"/>
                </a:solidFill>
              </a:rPr>
              <a:t>Next steps locally</a:t>
            </a:r>
          </a:p>
        </p:txBody>
      </p:sp>
    </p:spTree>
    <p:extLst>
      <p:ext uri="{BB962C8B-B14F-4D97-AF65-F5344CB8AC3E}">
        <p14:creationId xmlns:p14="http://schemas.microsoft.com/office/powerpoint/2010/main" val="311155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BB56F-E27A-4B18-87D7-9AEC0EC847C9}"/>
              </a:ext>
            </a:extLst>
          </p:cNvPr>
          <p:cNvSpPr>
            <a:spLocks noGrp="1"/>
          </p:cNvSpPr>
          <p:nvPr>
            <p:ph type="title"/>
          </p:nvPr>
        </p:nvSpPr>
        <p:spPr>
          <a:xfrm>
            <a:off x="489360" y="1036864"/>
            <a:ext cx="2660686" cy="3069771"/>
          </a:xfrm>
        </p:spPr>
        <p:txBody>
          <a:bodyPr anchor="ctr">
            <a:normAutofit/>
          </a:bodyPr>
          <a:lstStyle/>
          <a:p>
            <a:r>
              <a:rPr lang="en-GB" sz="3300"/>
              <a:t>Summary</a:t>
            </a:r>
            <a:br>
              <a:rPr lang="en-GB" sz="3300"/>
            </a:br>
            <a:endParaRPr lang="en-GB" sz="330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6350"/>
            <a:ext cx="3575050" cy="5149850"/>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396B279-DDA1-4AF0-8313-897EB800FE78}"/>
              </a:ext>
            </a:extLst>
          </p:cNvPr>
          <p:cNvGraphicFramePr>
            <a:graphicFrameLocks noGrp="1"/>
          </p:cNvGraphicFramePr>
          <p:nvPr>
            <p:ph idx="1"/>
            <p:extLst>
              <p:ext uri="{D42A27DB-BD31-4B8C-83A1-F6EECF244321}">
                <p14:modId xmlns:p14="http://schemas.microsoft.com/office/powerpoint/2010/main" val="3456856776"/>
              </p:ext>
            </p:extLst>
          </p:nvPr>
        </p:nvGraphicFramePr>
        <p:xfrm>
          <a:off x="2630582" y="548640"/>
          <a:ext cx="6028436" cy="4046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Questions">
            <a:extLst>
              <a:ext uri="{FF2B5EF4-FFF2-40B4-BE49-F238E27FC236}">
                <a16:creationId xmlns:a16="http://schemas.microsoft.com/office/drawing/2014/main" id="{45EE05F9-83C5-406D-9E23-0AA13C3ED8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4891" y="4144010"/>
            <a:ext cx="914400" cy="914400"/>
          </a:xfrm>
          <a:prstGeom prst="rect">
            <a:avLst/>
          </a:prstGeom>
        </p:spPr>
      </p:pic>
    </p:spTree>
    <p:extLst>
      <p:ext uri="{BB962C8B-B14F-4D97-AF65-F5344CB8AC3E}">
        <p14:creationId xmlns:p14="http://schemas.microsoft.com/office/powerpoint/2010/main" val="100266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2FC5A-7BDA-41E5-93A6-8DB4C10C8CBE}"/>
              </a:ext>
            </a:extLst>
          </p:cNvPr>
          <p:cNvSpPr>
            <a:spLocks noGrp="1"/>
          </p:cNvSpPr>
          <p:nvPr>
            <p:ph type="title"/>
          </p:nvPr>
        </p:nvSpPr>
        <p:spPr>
          <a:xfrm>
            <a:off x="1000126" y="457200"/>
            <a:ext cx="6447501" cy="990600"/>
          </a:xfrm>
        </p:spPr>
        <p:txBody>
          <a:bodyPr>
            <a:normAutofit/>
          </a:bodyPr>
          <a:lstStyle/>
          <a:p>
            <a:r>
              <a:rPr lang="en-GB" dirty="0"/>
              <a:t>Advance notice: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F44B4A1-8462-4C4F-9B47-F86CF522E812}"/>
              </a:ext>
            </a:extLst>
          </p:cNvPr>
          <p:cNvSpPr>
            <a:spLocks noGrp="1"/>
          </p:cNvSpPr>
          <p:nvPr>
            <p:ph idx="1"/>
          </p:nvPr>
        </p:nvSpPr>
        <p:spPr>
          <a:xfrm>
            <a:off x="1000126" y="1620442"/>
            <a:ext cx="6353174" cy="2571945"/>
          </a:xfrm>
        </p:spPr>
        <p:txBody>
          <a:bodyPr>
            <a:normAutofit/>
          </a:bodyPr>
          <a:lstStyle/>
          <a:p>
            <a:pPr marL="0" indent="0">
              <a:buNone/>
            </a:pPr>
            <a:r>
              <a:rPr lang="en-GB" sz="2400" dirty="0"/>
              <a:t>Discharge Medication Service</a:t>
            </a:r>
          </a:p>
          <a:p>
            <a:pPr marL="0" indent="0">
              <a:buNone/>
            </a:pPr>
            <a:r>
              <a:rPr lang="en-GB" sz="2400" dirty="0"/>
              <a:t>Thursday 11</a:t>
            </a:r>
            <a:r>
              <a:rPr lang="en-GB" sz="2400" baseline="30000" dirty="0"/>
              <a:t>th</a:t>
            </a:r>
            <a:r>
              <a:rPr lang="en-GB" sz="2400" dirty="0"/>
              <a:t> February</a:t>
            </a:r>
          </a:p>
          <a:p>
            <a:pPr marL="0" indent="0">
              <a:buNone/>
            </a:pPr>
            <a:r>
              <a:rPr lang="en-GB" sz="2400" dirty="0"/>
              <a:t>7:30 – 8:30 pm</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89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CC2C-6456-450B-BE4F-199327741223}"/>
              </a:ext>
            </a:extLst>
          </p:cNvPr>
          <p:cNvSpPr>
            <a:spLocks noGrp="1"/>
          </p:cNvSpPr>
          <p:nvPr>
            <p:ph type="title"/>
          </p:nvPr>
        </p:nvSpPr>
        <p:spPr>
          <a:xfrm>
            <a:off x="508001" y="169942"/>
            <a:ext cx="2890896" cy="619647"/>
          </a:xfrm>
        </p:spPr>
        <p:txBody>
          <a:bodyPr>
            <a:normAutofit/>
          </a:bodyPr>
          <a:lstStyle/>
          <a:p>
            <a:r>
              <a:rPr lang="en-GB" sz="1600" dirty="0"/>
              <a:t>What is GP CPCS?</a:t>
            </a:r>
          </a:p>
        </p:txBody>
      </p:sp>
      <p:sp>
        <p:nvSpPr>
          <p:cNvPr id="3" name="Content Placeholder 2">
            <a:extLst>
              <a:ext uri="{FF2B5EF4-FFF2-40B4-BE49-F238E27FC236}">
                <a16:creationId xmlns:a16="http://schemas.microsoft.com/office/drawing/2014/main" id="{5C868D34-9697-4D1F-9987-2DA8EB1AE325}"/>
              </a:ext>
            </a:extLst>
          </p:cNvPr>
          <p:cNvSpPr>
            <a:spLocks noGrp="1"/>
          </p:cNvSpPr>
          <p:nvPr>
            <p:ph idx="1"/>
          </p:nvPr>
        </p:nvSpPr>
        <p:spPr>
          <a:xfrm>
            <a:off x="4068634" y="832462"/>
            <a:ext cx="3385156" cy="4144828"/>
          </a:xfrm>
        </p:spPr>
        <p:txBody>
          <a:bodyPr/>
          <a:lstStyle/>
          <a:p>
            <a:pPr marL="0" indent="0">
              <a:buNone/>
            </a:pPr>
            <a:r>
              <a:rPr lang="en-GB" dirty="0"/>
              <a:t>Differences:</a:t>
            </a:r>
          </a:p>
          <a:p>
            <a:r>
              <a:rPr lang="en-GB" dirty="0"/>
              <a:t>Minor illness only</a:t>
            </a:r>
          </a:p>
          <a:p>
            <a:r>
              <a:rPr lang="en-GB" dirty="0"/>
              <a:t>Referral route may be different</a:t>
            </a:r>
          </a:p>
          <a:p>
            <a:r>
              <a:rPr lang="en-GB" dirty="0"/>
              <a:t>Requires local engagement from General Practice</a:t>
            </a:r>
          </a:p>
          <a:p>
            <a:r>
              <a:rPr lang="en-GB" dirty="0"/>
              <a:t>‘In hours’ rather than ‘Out of Hours’</a:t>
            </a:r>
          </a:p>
          <a:p>
            <a:pPr marL="0" indent="0">
              <a:buNone/>
            </a:pPr>
            <a:endParaRPr lang="en-GB" dirty="0"/>
          </a:p>
          <a:p>
            <a:endParaRPr lang="en-GB" dirty="0"/>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087C7E12-D23D-4689-B21C-25D7A80F9A3F}"/>
              </a:ext>
            </a:extLst>
          </p:cNvPr>
          <p:cNvSpPr>
            <a:spLocks noGrp="1"/>
          </p:cNvSpPr>
          <p:nvPr>
            <p:ph type="body" sz="half" idx="2"/>
          </p:nvPr>
        </p:nvSpPr>
        <p:spPr>
          <a:xfrm>
            <a:off x="508001" y="908607"/>
            <a:ext cx="2890896" cy="1938337"/>
          </a:xfrm>
        </p:spPr>
        <p:txBody>
          <a:bodyPr/>
          <a:lstStyle/>
          <a:p>
            <a:r>
              <a:rPr lang="en-GB" dirty="0"/>
              <a:t>Pharmacy has been providing NHS111 CPCS since October 2019</a:t>
            </a:r>
          </a:p>
          <a:p>
            <a:r>
              <a:rPr lang="en-GB" dirty="0"/>
              <a:t>111 pharmacies in Gloucestershire provide the service</a:t>
            </a:r>
          </a:p>
        </p:txBody>
      </p:sp>
      <p:pic>
        <p:nvPicPr>
          <p:cNvPr id="6" name="Picture 5">
            <a:extLst>
              <a:ext uri="{FF2B5EF4-FFF2-40B4-BE49-F238E27FC236}">
                <a16:creationId xmlns:a16="http://schemas.microsoft.com/office/drawing/2014/main" id="{7146DC03-A150-4770-A822-02F7A472FA98}"/>
              </a:ext>
            </a:extLst>
          </p:cNvPr>
          <p:cNvPicPr/>
          <p:nvPr/>
        </p:nvPicPr>
        <p:blipFill rotWithShape="1">
          <a:blip r:embed="rId2"/>
          <a:srcRect l="55642" t="32553" r="24297" b="22394"/>
          <a:stretch/>
        </p:blipFill>
        <p:spPr bwMode="auto">
          <a:xfrm>
            <a:off x="1177738" y="1707815"/>
            <a:ext cx="2543108" cy="3189365"/>
          </a:xfrm>
          <a:prstGeom prst="rect">
            <a:avLst/>
          </a:prstGeom>
          <a:ln>
            <a:noFill/>
          </a:ln>
          <a:extLst>
            <a:ext uri="{53640926-AAD7-44D8-BBD7-CCE9431645EC}">
              <a14:shadowObscured xmlns:a14="http://schemas.microsoft.com/office/drawing/2010/main"/>
            </a:ext>
          </a:extLst>
        </p:spPr>
      </p:pic>
      <p:sp>
        <p:nvSpPr>
          <p:cNvPr id="7" name="Arrow: Down 6">
            <a:extLst>
              <a:ext uri="{FF2B5EF4-FFF2-40B4-BE49-F238E27FC236}">
                <a16:creationId xmlns:a16="http://schemas.microsoft.com/office/drawing/2014/main" id="{7047A2B7-1217-472C-AA74-2DF441C14703}"/>
              </a:ext>
            </a:extLst>
          </p:cNvPr>
          <p:cNvSpPr/>
          <p:nvPr/>
        </p:nvSpPr>
        <p:spPr>
          <a:xfrm>
            <a:off x="3032046" y="2176076"/>
            <a:ext cx="314696" cy="16959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A92D39F-64CA-4740-BA79-41276BB34662}"/>
              </a:ext>
            </a:extLst>
          </p:cNvPr>
          <p:cNvSpPr txBox="1"/>
          <p:nvPr/>
        </p:nvSpPr>
        <p:spPr>
          <a:xfrm>
            <a:off x="3832410" y="2904876"/>
            <a:ext cx="5439747" cy="584775"/>
          </a:xfrm>
          <a:prstGeom prst="rect">
            <a:avLst/>
          </a:prstGeom>
          <a:noFill/>
        </p:spPr>
        <p:txBody>
          <a:bodyPr wrap="square" rtlCol="0">
            <a:spAutoFit/>
          </a:bodyPr>
          <a:lstStyle/>
          <a:p>
            <a:r>
              <a:rPr lang="en-GB" sz="1600" dirty="0"/>
              <a:t>If already providing NHS111 CPCS you DO NOT need to register again to provide GP CPCS</a:t>
            </a:r>
          </a:p>
        </p:txBody>
      </p:sp>
    </p:spTree>
    <p:extLst>
      <p:ext uri="{BB962C8B-B14F-4D97-AF65-F5344CB8AC3E}">
        <p14:creationId xmlns:p14="http://schemas.microsoft.com/office/powerpoint/2010/main" val="356865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56" name="Straight Connector 55">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7" name="Rectangle 66">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70" name="Straight Connector 69">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0" name="Rectangle 79">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2EC42E5C-9738-4FAF-A330-6C6CADD64690}"/>
              </a:ext>
            </a:extLst>
          </p:cNvPr>
          <p:cNvPicPr>
            <a:picLocks noGrp="1" noChangeAspect="1"/>
          </p:cNvPicPr>
          <p:nvPr>
            <p:ph idx="1"/>
          </p:nvPr>
        </p:nvPicPr>
        <p:blipFill>
          <a:blip r:embed="rId2"/>
          <a:stretch>
            <a:fillRect/>
          </a:stretch>
        </p:blipFill>
        <p:spPr>
          <a:xfrm>
            <a:off x="166638" y="1492250"/>
            <a:ext cx="8808437" cy="2400299"/>
          </a:xfrm>
          <a:prstGeom prst="rect">
            <a:avLst/>
          </a:prstGeom>
        </p:spPr>
      </p:pic>
    </p:spTree>
    <p:extLst>
      <p:ext uri="{BB962C8B-B14F-4D97-AF65-F5344CB8AC3E}">
        <p14:creationId xmlns:p14="http://schemas.microsoft.com/office/powerpoint/2010/main" val="104949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CFEE4-26FA-43AC-A2F5-9991CBAE82F9}"/>
              </a:ext>
            </a:extLst>
          </p:cNvPr>
          <p:cNvSpPr>
            <a:spLocks noGrp="1"/>
          </p:cNvSpPr>
          <p:nvPr>
            <p:ph type="title"/>
          </p:nvPr>
        </p:nvSpPr>
        <p:spPr>
          <a:xfrm>
            <a:off x="1000126" y="457200"/>
            <a:ext cx="6447501" cy="990600"/>
          </a:xfrm>
        </p:spPr>
        <p:txBody>
          <a:bodyPr>
            <a:normAutofit/>
          </a:bodyPr>
          <a:lstStyle/>
          <a:p>
            <a:endParaRPr lang="en-GB"/>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 name="Online Media 3">
            <a:hlinkClick r:id="" action="ppaction://media"/>
            <a:extLst>
              <a:ext uri="{FF2B5EF4-FFF2-40B4-BE49-F238E27FC236}">
                <a16:creationId xmlns:a16="http://schemas.microsoft.com/office/drawing/2014/main" id="{8B645F80-59F6-4EFF-A275-005AF7094762}"/>
              </a:ext>
            </a:extLst>
          </p:cNvPr>
          <p:cNvPicPr>
            <a:picLocks noGrp="1" noRot="1" noChangeAspect="1"/>
          </p:cNvPicPr>
          <p:nvPr>
            <p:ph idx="1"/>
            <a:videoFile r:link="rId1"/>
          </p:nvPr>
        </p:nvPicPr>
        <p:blipFill>
          <a:blip r:embed="rId3"/>
          <a:stretch>
            <a:fillRect/>
          </a:stretch>
        </p:blipFill>
        <p:spPr>
          <a:xfrm>
            <a:off x="910696" y="457200"/>
            <a:ext cx="5970164" cy="4477623"/>
          </a:xfrm>
          <a:prstGeom prst="rect">
            <a:avLst/>
          </a:prstGeom>
        </p:spPr>
      </p:pic>
      <p:sp>
        <p:nvSpPr>
          <p:cNvPr id="1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050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2761059"/>
            <a:ext cx="3572668"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6350"/>
            <a:ext cx="2255511"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2286000"/>
            <a:ext cx="2444751"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2692400"/>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6350"/>
            <a:ext cx="4495777" cy="5149850"/>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7C903E-6B4E-4465-8DD8-7664F9443C5A}"/>
              </a:ext>
            </a:extLst>
          </p:cNvPr>
          <p:cNvSpPr>
            <a:spLocks noGrp="1"/>
          </p:cNvSpPr>
          <p:nvPr>
            <p:ph type="title"/>
          </p:nvPr>
        </p:nvSpPr>
        <p:spPr>
          <a:xfrm>
            <a:off x="5204528" y="291396"/>
            <a:ext cx="3384742" cy="1670797"/>
          </a:xfrm>
        </p:spPr>
        <p:txBody>
          <a:bodyPr anchor="ctr">
            <a:normAutofit/>
          </a:bodyPr>
          <a:lstStyle/>
          <a:p>
            <a:r>
              <a:rPr lang="en-GB" dirty="0">
                <a:solidFill>
                  <a:srgbClr val="FFFFFF"/>
                </a:solidFill>
              </a:rPr>
              <a:t>Service went live November 2020</a:t>
            </a:r>
          </a:p>
        </p:txBody>
      </p:sp>
      <p:pic>
        <p:nvPicPr>
          <p:cNvPr id="7" name="Content Placeholder 3">
            <a:extLst>
              <a:ext uri="{FF2B5EF4-FFF2-40B4-BE49-F238E27FC236}">
                <a16:creationId xmlns:a16="http://schemas.microsoft.com/office/drawing/2014/main" id="{192B6970-50F1-411C-80E6-A6AEEF8E8AD0}"/>
              </a:ext>
            </a:extLst>
          </p:cNvPr>
          <p:cNvPicPr>
            <a:picLocks noChangeAspect="1"/>
          </p:cNvPicPr>
          <p:nvPr/>
        </p:nvPicPr>
        <p:blipFill>
          <a:blip r:embed="rId2"/>
          <a:stretch>
            <a:fillRect/>
          </a:stretch>
        </p:blipFill>
        <p:spPr>
          <a:xfrm>
            <a:off x="348373" y="461783"/>
            <a:ext cx="2892580" cy="3118684"/>
          </a:xfrm>
          <a:prstGeom prst="rect">
            <a:avLst/>
          </a:prstGeom>
        </p:spPr>
      </p:pic>
      <p:sp>
        <p:nvSpPr>
          <p:cNvPr id="9" name="Content Placeholder 8">
            <a:extLst>
              <a:ext uri="{FF2B5EF4-FFF2-40B4-BE49-F238E27FC236}">
                <a16:creationId xmlns:a16="http://schemas.microsoft.com/office/drawing/2014/main" id="{3CDABEC7-A784-4A5F-80BD-A42B40E3EF2B}"/>
              </a:ext>
            </a:extLst>
          </p:cNvPr>
          <p:cNvSpPr>
            <a:spLocks noGrp="1"/>
          </p:cNvSpPr>
          <p:nvPr>
            <p:ph idx="1"/>
          </p:nvPr>
        </p:nvSpPr>
        <p:spPr>
          <a:xfrm>
            <a:off x="5203740" y="1739682"/>
            <a:ext cx="3384741" cy="2924810"/>
          </a:xfrm>
        </p:spPr>
        <p:txBody>
          <a:bodyPr anchor="t">
            <a:normAutofit/>
          </a:bodyPr>
          <a:lstStyle/>
          <a:p>
            <a:r>
              <a:rPr lang="en-US" sz="1600" dirty="0">
                <a:solidFill>
                  <a:srgbClr val="FFFFFF"/>
                </a:solidFill>
              </a:rPr>
              <a:t>Dependent on local engagement with CCG and practices</a:t>
            </a:r>
          </a:p>
          <a:p>
            <a:r>
              <a:rPr lang="en-US" sz="1600" dirty="0">
                <a:solidFill>
                  <a:srgbClr val="FFFFFF"/>
                </a:solidFill>
              </a:rPr>
              <a:t>Service needs to be delivered consistently and effectively or you will not get referrals</a:t>
            </a:r>
          </a:p>
          <a:p>
            <a:r>
              <a:rPr lang="en-US" sz="1600" dirty="0">
                <a:solidFill>
                  <a:srgbClr val="FFFFFF"/>
                </a:solidFill>
              </a:rPr>
              <a:t>Some actions for community pharmacy to take prior to starting receiving referrals</a:t>
            </a:r>
          </a:p>
          <a:p>
            <a:endParaRPr lang="en-US" sz="1600" dirty="0">
              <a:solidFill>
                <a:srgbClr val="FFFFFF"/>
              </a:solidFill>
            </a:endParaRPr>
          </a:p>
        </p:txBody>
      </p:sp>
    </p:spTree>
    <p:extLst>
      <p:ext uri="{BB962C8B-B14F-4D97-AF65-F5344CB8AC3E}">
        <p14:creationId xmlns:p14="http://schemas.microsoft.com/office/powerpoint/2010/main" val="38587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513BEAD-0EF0-4C50-ABC5-3DE77FDC986A}"/>
              </a:ext>
            </a:extLst>
          </p:cNvPr>
          <p:cNvSpPr>
            <a:spLocks noGrp="1"/>
          </p:cNvSpPr>
          <p:nvPr>
            <p:ph idx="1"/>
          </p:nvPr>
        </p:nvSpPr>
        <p:spPr>
          <a:xfrm>
            <a:off x="554829" y="173571"/>
            <a:ext cx="6701790" cy="1108710"/>
          </a:xfrm>
        </p:spPr>
        <p:txBody>
          <a:bodyPr>
            <a:normAutofit/>
          </a:bodyPr>
          <a:lstStyle/>
          <a:p>
            <a:pPr marL="0" indent="0">
              <a:buNone/>
            </a:pPr>
            <a:r>
              <a:rPr lang="en-GB" dirty="0"/>
              <a:t>From 1 November 2020, if you complete the engagement activity as listed in Annex F of the NHS CPCS service specification, you’ll receive a £300 activity payment. </a:t>
            </a:r>
          </a:p>
          <a:p>
            <a:pPr marL="0" indent="0">
              <a:buNone/>
            </a:pPr>
            <a:r>
              <a:rPr lang="en-GB" dirty="0"/>
              <a:t>Claims can be made from 1 November 2020 until 31 March 2021* through the MYS portal</a:t>
            </a:r>
          </a:p>
        </p:txBody>
      </p:sp>
      <p:sp>
        <p:nvSpPr>
          <p:cNvPr id="1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9CD26EE9-FBC9-4234-BA13-C3D3B1737F36}"/>
              </a:ext>
            </a:extLst>
          </p:cNvPr>
          <p:cNvSpPr txBox="1"/>
          <p:nvPr/>
        </p:nvSpPr>
        <p:spPr>
          <a:xfrm>
            <a:off x="1148639" y="1301219"/>
            <a:ext cx="7167720" cy="3647152"/>
          </a:xfrm>
          <a:prstGeom prst="rect">
            <a:avLst/>
          </a:prstGeom>
          <a:noFill/>
        </p:spPr>
        <p:txBody>
          <a:bodyPr wrap="square" rtlCol="0">
            <a:spAutoFit/>
          </a:bodyPr>
          <a:lstStyle/>
          <a:p>
            <a:pPr marL="228600" indent="-228600">
              <a:buAutoNum type="alphaUcPeriod"/>
            </a:pPr>
            <a:r>
              <a:rPr lang="en-GB" sz="1100" dirty="0"/>
              <a:t>The contractor has participated in discussions with a delivery partner/LPC lead to explore how they might promote uptake of CPCS locally. This could include early exploration of options, through to discussing the planning process for rollout of the referral pathway; </a:t>
            </a:r>
          </a:p>
          <a:p>
            <a:pPr marL="228600" indent="-228600">
              <a:buAutoNum type="alphaUcPeriod"/>
            </a:pPr>
            <a:endParaRPr lang="en-GB" sz="1100" dirty="0"/>
          </a:p>
          <a:p>
            <a:pPr marL="228600" indent="-228600">
              <a:buAutoNum type="alphaUcPeriod"/>
            </a:pPr>
            <a:r>
              <a:rPr lang="en-GB" sz="1100" dirty="0"/>
              <a:t>The contractor has participated in meetings, which may be web-based and organised by others, to brief pharmacies and potentially general practices on the referral process which will be implemented, including how pharmacies will be involved in the pathway. Where a contractor has no representative available to attend a meeting at the time set, they should instead seek a briefing from the delivery partner/LPC lead on the matters discussed to ensure that they remain fully engaged with local plans;</a:t>
            </a:r>
          </a:p>
          <a:p>
            <a:pPr marL="228600" indent="-228600">
              <a:buAutoNum type="alphaUcPeriod"/>
            </a:pPr>
            <a:endParaRPr lang="en-GB" sz="1100" dirty="0"/>
          </a:p>
          <a:p>
            <a:pPr marL="228600" indent="-228600">
              <a:buAutoNum type="alphaUcPeriod"/>
            </a:pPr>
            <a:r>
              <a:rPr lang="en-GB" sz="1100" dirty="0"/>
              <a:t>The contractor must ensure that relevant members of the pharmacy team have read and understood any briefing materials prepared locally by the PCN or delivery partners on the referral pathway and any rollout plans, to ensure the relevant details are understood; </a:t>
            </a:r>
          </a:p>
          <a:p>
            <a:pPr marL="228600" indent="-228600">
              <a:buAutoNum type="alphaUcPeriod"/>
            </a:pPr>
            <a:endParaRPr lang="en-GB" sz="1100" dirty="0"/>
          </a:p>
          <a:p>
            <a:pPr marL="228600" indent="-228600">
              <a:buAutoNum type="alphaUcPeriod"/>
            </a:pPr>
            <a:r>
              <a:rPr lang="en-GB" sz="1100" dirty="0"/>
              <a:t>The contractor should create an action plan for implementing the new referral pathway in the pharmacy, including ensuring their NHS CPCS standard operating procedure is updated to include the GP referral pathway and the associated record keeping and data capture requirements; </a:t>
            </a:r>
          </a:p>
          <a:p>
            <a:pPr marL="228600" indent="-228600">
              <a:buAutoNum type="alphaUcPeriod"/>
            </a:pPr>
            <a:endParaRPr lang="en-GB" sz="1100" dirty="0"/>
          </a:p>
          <a:p>
            <a:pPr marL="228600" indent="-228600">
              <a:buAutoNum type="alphaUcPeriod"/>
            </a:pPr>
            <a:r>
              <a:rPr lang="en-GB" sz="1100" dirty="0"/>
              <a:t>The contractor must ensure that relevant members of the pharmacy team are fully briefed and have read and understood information within the updated NHS CPCS service specification and associated toolkit which is pertinent to their role.</a:t>
            </a:r>
          </a:p>
        </p:txBody>
      </p:sp>
    </p:spTree>
    <p:extLst>
      <p:ext uri="{BB962C8B-B14F-4D97-AF65-F5344CB8AC3E}">
        <p14:creationId xmlns:p14="http://schemas.microsoft.com/office/powerpoint/2010/main" val="106459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F484E-030F-D946-9BCE-8E530EEC4BA5}"/>
              </a:ext>
            </a:extLst>
          </p:cNvPr>
          <p:cNvSpPr>
            <a:spLocks noGrp="1"/>
          </p:cNvSpPr>
          <p:nvPr>
            <p:ph type="title"/>
          </p:nvPr>
        </p:nvSpPr>
        <p:spPr>
          <a:xfrm>
            <a:off x="375912" y="304048"/>
            <a:ext cx="6447501" cy="990600"/>
          </a:xfrm>
        </p:spPr>
        <p:txBody>
          <a:bodyPr>
            <a:noAutofit/>
          </a:bodyPr>
          <a:lstStyle/>
          <a:p>
            <a:r>
              <a:rPr lang="en-GB" sz="1200" dirty="0"/>
              <a:t>E. The contractor must ensure that relevant members of the pharmacy team are fully briefed and have read and understood information within the updated NHS CPCS service specification and associated toolkit which is pertinent to their role.</a:t>
            </a:r>
            <a:br>
              <a:rPr lang="en-GB" sz="1200" dirty="0"/>
            </a:br>
            <a:endParaRPr lang="en-US" sz="1100" dirty="0"/>
          </a:p>
        </p:txBody>
      </p:sp>
      <p:sp>
        <p:nvSpPr>
          <p:cNvPr id="19" name="Isosceles Triangle 18">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2863850"/>
            <a:ext cx="3337719" cy="2279650"/>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3" name="Straight Connector 22">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51435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2761059"/>
            <a:ext cx="3572668" cy="2382441"/>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9E804A9-3F82-6A43-8B5A-D8AE40F7BB49}"/>
              </a:ext>
            </a:extLst>
          </p:cNvPr>
          <p:cNvSpPr>
            <a:spLocks noGrp="1"/>
          </p:cNvSpPr>
          <p:nvPr>
            <p:ph idx="1"/>
          </p:nvPr>
        </p:nvSpPr>
        <p:spPr>
          <a:xfrm>
            <a:off x="231776" y="1431730"/>
            <a:ext cx="6353174" cy="2571945"/>
          </a:xfrm>
        </p:spPr>
        <p:txBody>
          <a:bodyPr>
            <a:normAutofit/>
          </a:bodyPr>
          <a:lstStyle/>
          <a:p>
            <a:pPr>
              <a:lnSpc>
                <a:spcPct val="90000"/>
              </a:lnSpc>
            </a:pPr>
            <a:r>
              <a:rPr lang="en-GB" dirty="0"/>
              <a:t>Reading the updated </a:t>
            </a:r>
            <a:r>
              <a:rPr lang="en-GB" b="1" dirty="0">
                <a:hlinkClick r:id="rId2"/>
              </a:rPr>
              <a:t>NHS CPCS Toolkit for pharmacy staff</a:t>
            </a:r>
            <a:r>
              <a:rPr lang="en-GB" dirty="0"/>
              <a:t>, so you understand more about how the pathway will operate;</a:t>
            </a:r>
          </a:p>
          <a:p>
            <a:pPr>
              <a:lnSpc>
                <a:spcPct val="90000"/>
              </a:lnSpc>
            </a:pPr>
            <a:r>
              <a:rPr lang="en-GB" dirty="0"/>
              <a:t>Reading the </a:t>
            </a:r>
            <a:r>
              <a:rPr lang="en-GB" b="1" dirty="0">
                <a:hlinkClick r:id="rId2"/>
              </a:rPr>
              <a:t>updated service specification</a:t>
            </a:r>
            <a:r>
              <a:rPr lang="en-GB" dirty="0"/>
              <a:t>;</a:t>
            </a:r>
          </a:p>
          <a:p>
            <a:pPr>
              <a:lnSpc>
                <a:spcPct val="90000"/>
              </a:lnSpc>
            </a:pPr>
            <a:r>
              <a:rPr lang="en-GB" dirty="0"/>
              <a:t>Briefing relevant staff on the changes to CPCS;</a:t>
            </a:r>
          </a:p>
          <a:p>
            <a:pPr>
              <a:lnSpc>
                <a:spcPct val="90000"/>
              </a:lnSpc>
            </a:pPr>
            <a:r>
              <a:rPr lang="en-GB" dirty="0"/>
              <a:t>Ensuring pharmacists that will provide the service read the updated toolkit and service specification;</a:t>
            </a:r>
          </a:p>
          <a:p>
            <a:pPr>
              <a:lnSpc>
                <a:spcPct val="90000"/>
              </a:lnSpc>
            </a:pPr>
            <a:r>
              <a:rPr lang="en-GB" dirty="0"/>
              <a:t>Supporting pharmacists to reflect on continuing professional development activity they could undertake to provide the best possible service to patients, which could include undertaking the NHS-funded CPCS training provided by the </a:t>
            </a:r>
            <a:r>
              <a:rPr lang="en-GB" b="1" dirty="0">
                <a:hlinkClick r:id="rId3"/>
              </a:rPr>
              <a:t>Royal Pharmaceutical Society and the Royal College of General Practitioners</a:t>
            </a:r>
            <a:r>
              <a:rPr lang="en-GB" dirty="0"/>
              <a:t>.</a:t>
            </a:r>
          </a:p>
          <a:p>
            <a:pPr>
              <a:lnSpc>
                <a:spcPct val="90000"/>
              </a:lnSpc>
            </a:pPr>
            <a:endParaRPr lang="en-US" dirty="0"/>
          </a:p>
        </p:txBody>
      </p:sp>
      <p:sp>
        <p:nvSpPr>
          <p:cNvPr id="27"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51435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E395A25-5B1D-4FB6-A87C-7D80220D5C29}"/>
              </a:ext>
            </a:extLst>
          </p:cNvPr>
          <p:cNvPicPr>
            <a:picLocks noChangeAspect="1"/>
          </p:cNvPicPr>
          <p:nvPr/>
        </p:nvPicPr>
        <p:blipFill>
          <a:blip r:embed="rId4"/>
          <a:stretch>
            <a:fillRect/>
          </a:stretch>
        </p:blipFill>
        <p:spPr>
          <a:xfrm>
            <a:off x="6644496" y="36994"/>
            <a:ext cx="2349467" cy="2534756"/>
          </a:xfrm>
          <a:prstGeom prst="rect">
            <a:avLst/>
          </a:prstGeom>
        </p:spPr>
      </p:pic>
      <p:pic>
        <p:nvPicPr>
          <p:cNvPr id="5" name="Picture 4">
            <a:extLst>
              <a:ext uri="{FF2B5EF4-FFF2-40B4-BE49-F238E27FC236}">
                <a16:creationId xmlns:a16="http://schemas.microsoft.com/office/drawing/2014/main" id="{34A05A6D-C59E-43F8-8ABB-046DF1ED0C0E}"/>
              </a:ext>
            </a:extLst>
          </p:cNvPr>
          <p:cNvPicPr>
            <a:picLocks noChangeAspect="1"/>
          </p:cNvPicPr>
          <p:nvPr/>
        </p:nvPicPr>
        <p:blipFill>
          <a:blip r:embed="rId5"/>
          <a:stretch>
            <a:fillRect/>
          </a:stretch>
        </p:blipFill>
        <p:spPr>
          <a:xfrm>
            <a:off x="6823413" y="2940959"/>
            <a:ext cx="1868166" cy="1920240"/>
          </a:xfrm>
          <a:prstGeom prst="rect">
            <a:avLst/>
          </a:prstGeom>
        </p:spPr>
      </p:pic>
    </p:spTree>
    <p:extLst>
      <p:ext uri="{BB962C8B-B14F-4D97-AF65-F5344CB8AC3E}">
        <p14:creationId xmlns:p14="http://schemas.microsoft.com/office/powerpoint/2010/main" val="128330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CA5CC-226F-4BD3-8F27-1B6A3A9CBE34}"/>
              </a:ext>
            </a:extLst>
          </p:cNvPr>
          <p:cNvPicPr>
            <a:picLocks noChangeAspect="1"/>
          </p:cNvPicPr>
          <p:nvPr/>
        </p:nvPicPr>
        <p:blipFill rotWithShape="1">
          <a:blip r:embed="rId2">
            <a:duotone>
              <a:schemeClr val="bg2">
                <a:shade val="45000"/>
                <a:satMod val="135000"/>
              </a:schemeClr>
              <a:prstClr val="white"/>
            </a:duotone>
            <a:alphaModFix amt="25000"/>
            <a:extLst/>
          </a:blip>
          <a:srcRect l="24800" r="10755" b="-1"/>
          <a:stretch/>
        </p:blipFill>
        <p:spPr>
          <a:xfrm>
            <a:off x="20" y="10"/>
            <a:ext cx="9143980" cy="51434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B3B592D1-4031-4144-A2DB-B2D8F8C738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55CB28D4-D6D1-4DB7-B557-D5FF65237B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69D97D4-6031-4064-9BBA-2E96839A3C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AF978AE-97B1-4224-A562-EBCE373A12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A18250B-41A2-4BA7-9E5C-679CF3AEFB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8751ECC-5286-4332-9942-2D01B71359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952A4A6-F619-458C-A026-6E5D6AF15D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37A0E7-2DAA-49CC-A0FB-610CEC0237BD}"/>
              </a:ext>
            </a:extLst>
          </p:cNvPr>
          <p:cNvSpPr>
            <a:spLocks noGrp="1"/>
          </p:cNvSpPr>
          <p:nvPr>
            <p:ph type="title"/>
          </p:nvPr>
        </p:nvSpPr>
        <p:spPr>
          <a:xfrm>
            <a:off x="168275" y="154709"/>
            <a:ext cx="4109720" cy="548640"/>
          </a:xfrm>
        </p:spPr>
        <p:txBody>
          <a:bodyPr>
            <a:normAutofit/>
          </a:bodyPr>
          <a:lstStyle/>
          <a:p>
            <a:r>
              <a:rPr lang="en-GB" dirty="0"/>
              <a:t>Pharmacist training</a:t>
            </a:r>
          </a:p>
        </p:txBody>
      </p:sp>
      <p:pic>
        <p:nvPicPr>
          <p:cNvPr id="5" name="Content Placeholder 4">
            <a:extLst>
              <a:ext uri="{FF2B5EF4-FFF2-40B4-BE49-F238E27FC236}">
                <a16:creationId xmlns:a16="http://schemas.microsoft.com/office/drawing/2014/main" id="{1FBB764C-7E97-4E08-9014-DCC2B4E024A4}"/>
              </a:ext>
            </a:extLst>
          </p:cNvPr>
          <p:cNvPicPr>
            <a:picLocks noGrp="1" noChangeAspect="1"/>
          </p:cNvPicPr>
          <p:nvPr>
            <p:ph idx="1"/>
          </p:nvPr>
        </p:nvPicPr>
        <p:blipFill>
          <a:blip r:embed="rId2"/>
          <a:stretch>
            <a:fillRect/>
          </a:stretch>
        </p:blipFill>
        <p:spPr>
          <a:xfrm>
            <a:off x="-42447" y="702230"/>
            <a:ext cx="9320336" cy="3374470"/>
          </a:xfrm>
          <a:prstGeom prst="rect">
            <a:avLst/>
          </a:prstGeom>
        </p:spPr>
      </p:pic>
      <p:sp>
        <p:nvSpPr>
          <p:cNvPr id="6" name="TextBox 5">
            <a:extLst>
              <a:ext uri="{FF2B5EF4-FFF2-40B4-BE49-F238E27FC236}">
                <a16:creationId xmlns:a16="http://schemas.microsoft.com/office/drawing/2014/main" id="{3BE55476-2080-4890-801D-6EA6DD2EF1C7}"/>
              </a:ext>
            </a:extLst>
          </p:cNvPr>
          <p:cNvSpPr txBox="1"/>
          <p:nvPr/>
        </p:nvSpPr>
        <p:spPr>
          <a:xfrm>
            <a:off x="49858" y="4228594"/>
            <a:ext cx="8758555" cy="646331"/>
          </a:xfrm>
          <a:prstGeom prst="rect">
            <a:avLst/>
          </a:prstGeom>
          <a:noFill/>
        </p:spPr>
        <p:txBody>
          <a:bodyPr wrap="square" rtlCol="0">
            <a:spAutoFit/>
          </a:bodyPr>
          <a:lstStyle/>
          <a:p>
            <a:r>
              <a:rPr lang="en-GB" sz="1200" b="1" dirty="0"/>
              <a:t>Important note: if you have previously attended a face-to-face NHS Community Pharmacist Consultation Service or DMIRs event, you are not eligible to book a place on these online workshops</a:t>
            </a:r>
            <a:r>
              <a:rPr lang="en-GB" sz="1200" dirty="0"/>
              <a:t>. If you have previously attended one of these events, you can sign up to the e-course as a standalone programme</a:t>
            </a:r>
          </a:p>
        </p:txBody>
      </p:sp>
    </p:spTree>
    <p:extLst>
      <p:ext uri="{BB962C8B-B14F-4D97-AF65-F5344CB8AC3E}">
        <p14:creationId xmlns:p14="http://schemas.microsoft.com/office/powerpoint/2010/main" val="15285978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3015</TotalTime>
  <Words>1377</Words>
  <Application>Microsoft Office PowerPoint</Application>
  <PresentationFormat>On-screen Show (16:9)</PresentationFormat>
  <Paragraphs>119</Paragraphs>
  <Slides>22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Trebuchet MS</vt:lpstr>
      <vt:lpstr>Wingdings 3</vt:lpstr>
      <vt:lpstr>Facet</vt:lpstr>
      <vt:lpstr>GP CPCS Update and Engagement</vt:lpstr>
      <vt:lpstr>Agenda</vt:lpstr>
      <vt:lpstr>What is GP CPCS?</vt:lpstr>
      <vt:lpstr>PowerPoint Presentation</vt:lpstr>
      <vt:lpstr>PowerPoint Presentation</vt:lpstr>
      <vt:lpstr>Service went live November 2020</vt:lpstr>
      <vt:lpstr>PowerPoint Presentation</vt:lpstr>
      <vt:lpstr>E. The contractor must ensure that relevant members of the pharmacy team are fully briefed and have read and understood information within the updated NHS CPCS service specification and associated toolkit which is pertinent to their role. </vt:lpstr>
      <vt:lpstr>Pharmacist training</vt:lpstr>
      <vt:lpstr>Staff training</vt:lpstr>
      <vt:lpstr>Action plan</vt:lpstr>
      <vt:lpstr>PowerPoint Presentation</vt:lpstr>
      <vt:lpstr>PowerPoint Presentation</vt:lpstr>
      <vt:lpstr>A. The contractor has participated in discussions with a delivery partner/LPC lead to explore how they might promote uptake of CPCS locally. This could include early exploration of options, through to discussing the planning process for rollout of the referral pathway;</vt:lpstr>
      <vt:lpstr>Current engagement</vt:lpstr>
      <vt:lpstr>Annex F </vt:lpstr>
      <vt:lpstr>PowerPoint Presentation</vt:lpstr>
      <vt:lpstr>Cheltenham proposal  AWAITING APPROVAL FROM CLINICAL DIRECTORS!!!</vt:lpstr>
      <vt:lpstr>PowerPoint Presentation</vt:lpstr>
      <vt:lpstr>PowerPoint Presentation</vt:lpstr>
      <vt:lpstr>Summary </vt:lpstr>
      <vt:lpstr>Advance notice: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Networks and NHS Community Pharmacist Consultation Service</dc:title>
  <dc:creator>Richard Brown</dc:creator>
  <cp:lastModifiedBy>Rebecca Myers</cp:lastModifiedBy>
  <cp:revision>65</cp:revision>
  <cp:lastPrinted>2019-11-27T16:33:58Z</cp:lastPrinted>
  <dcterms:created xsi:type="dcterms:W3CDTF">2019-11-26T11:36:44Z</dcterms:created>
  <dcterms:modified xsi:type="dcterms:W3CDTF">2021-02-02T20:27:09Z</dcterms:modified>
</cp:coreProperties>
</file>